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6"/>
  </p:notesMasterIdLst>
  <p:sldIdLst>
    <p:sldId id="371" r:id="rId5"/>
    <p:sldId id="372" r:id="rId6"/>
    <p:sldId id="1348" r:id="rId7"/>
    <p:sldId id="269" r:id="rId8"/>
    <p:sldId id="260" r:id="rId9"/>
    <p:sldId id="1354" r:id="rId10"/>
    <p:sldId id="1349" r:id="rId11"/>
    <p:sldId id="1350" r:id="rId12"/>
    <p:sldId id="356" r:id="rId13"/>
    <p:sldId id="359" r:id="rId14"/>
    <p:sldId id="1351" r:id="rId15"/>
    <p:sldId id="360" r:id="rId16"/>
    <p:sldId id="353" r:id="rId17"/>
    <p:sldId id="342" r:id="rId18"/>
    <p:sldId id="367" r:id="rId19"/>
    <p:sldId id="368" r:id="rId20"/>
    <p:sldId id="369" r:id="rId21"/>
    <p:sldId id="1352" r:id="rId22"/>
    <p:sldId id="343" r:id="rId23"/>
    <p:sldId id="354" r:id="rId24"/>
    <p:sldId id="303" r:id="rId25"/>
  </p:sldIdLst>
  <p:sldSz cx="18288000" cy="10287000"/>
  <p:notesSz cx="6858000" cy="9144000"/>
  <p:embeddedFontLst>
    <p:embeddedFont>
      <p:font typeface="Arial Black" panose="020B0604020202020204" pitchFamily="34" charset="0"/>
      <p:bold r:id="rId27"/>
    </p:embeddedFont>
    <p:embeddedFont>
      <p:font typeface="Calibri (MS)" panose="020F0502020204030204" pitchFamily="34" charset="0"/>
      <p:regular r:id="rId28"/>
    </p:embeddedFont>
    <p:embeddedFont>
      <p:font typeface="Calibri (MS) Bold" panose="020F0702030404030204" pitchFamily="34" charset="0"/>
      <p:regular r:id="rId29"/>
      <p:bold r:id="rId30"/>
    </p:embeddedFont>
    <p:embeddedFont>
      <p:font typeface="Ink Free" panose="03080402000500000000" pitchFamily="66"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04"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E5C2A5-E8D2-2996-BB9B-69A2FA374148}" name="Alyssa Blais" initials="AB" userId="S::ablais@volunteer.ca::fe2c2fca-9b9b-4e9b-8158-fc8b63826c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C97E7C"/>
    <a:srgbClr val="E6B9B8"/>
    <a:srgbClr val="BA0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C58EAA-8988-45A3-A213-FAB4CCE25B99}" v="72" dt="2024-05-14T18:43:25.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20" autoAdjust="0"/>
    <p:restoredTop sz="74314" autoAdjust="0"/>
  </p:normalViewPr>
  <p:slideViewPr>
    <p:cSldViewPr snapToGrid="0">
      <p:cViewPr varScale="1">
        <p:scale>
          <a:sx n="55" d="100"/>
          <a:sy n="55" d="100"/>
        </p:scale>
        <p:origin x="1672" y="200"/>
      </p:cViewPr>
      <p:guideLst>
        <p:guide orient="horz" pos="3104"/>
        <p:guide pos="2880"/>
      </p:guideLst>
    </p:cSldViewPr>
  </p:slideViewPr>
  <p:outlineViewPr>
    <p:cViewPr>
      <p:scale>
        <a:sx n="66" d="100"/>
        <a:sy n="66" d="100"/>
      </p:scale>
      <p:origin x="0" y="-684"/>
    </p:cViewPr>
  </p:outlineViewPr>
  <p:notesTextViewPr>
    <p:cViewPr>
      <p:scale>
        <a:sx n="3" d="2"/>
        <a:sy n="3" d="2"/>
      </p:scale>
      <p:origin x="0" y="0"/>
    </p:cViewPr>
  </p:notesTextViewPr>
  <p:sorterViewPr>
    <p:cViewPr>
      <p:scale>
        <a:sx n="70" d="100"/>
        <a:sy n="70" d="100"/>
      </p:scale>
      <p:origin x="0" y="-60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E1AE9-97DC-40F0-9242-DE40B63B2339}" type="datetimeFigureOut">
              <a:t>5/14/24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31B364-8B7E-46C4-AC94-2A8E0BA5709A}" type="slidenum">
              <a:t>‹#›</a:t>
            </a:fld>
            <a:endParaRPr lang="en-US"/>
          </a:p>
        </p:txBody>
      </p:sp>
    </p:spTree>
    <p:extLst>
      <p:ext uri="{BB962C8B-B14F-4D97-AF65-F5344CB8AC3E}">
        <p14:creationId xmlns:p14="http://schemas.microsoft.com/office/powerpoint/2010/main" val="233811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CA" b="0" i="0" dirty="0">
              <a:effectLst/>
            </a:endParaRPr>
          </a:p>
        </p:txBody>
      </p:sp>
      <p:sp>
        <p:nvSpPr>
          <p:cNvPr id="4" name="Slide Number Placeholder 3"/>
          <p:cNvSpPr>
            <a:spLocks noGrp="1"/>
          </p:cNvSpPr>
          <p:nvPr>
            <p:ph type="sldNum" sz="quarter" idx="5"/>
          </p:nvPr>
        </p:nvSpPr>
        <p:spPr/>
        <p:txBody>
          <a:bodyPr/>
          <a:lstStyle/>
          <a:p>
            <a:fld id="{3F31B364-8B7E-46C4-AC94-2A8E0BA5709A}" type="slidenum">
              <a:rPr lang="en-CA" smtClean="0"/>
              <a:t>1</a:t>
            </a:fld>
            <a:endParaRPr lang="en-CA"/>
          </a:p>
        </p:txBody>
      </p:sp>
    </p:spTree>
    <p:extLst>
      <p:ext uri="{BB962C8B-B14F-4D97-AF65-F5344CB8AC3E}">
        <p14:creationId xmlns:p14="http://schemas.microsoft.com/office/powerpoint/2010/main" val="3900631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First</a:t>
            </a:r>
            <a:r>
              <a:rPr lang="en-US" dirty="0"/>
              <a:t>, indicate the types of standards that should be in a functional department (which works with people) strategy. Then the slide will transition to share that the CCVI is developed to introduce these standards.</a:t>
            </a:r>
          </a:p>
          <a:p>
            <a:endParaRPr lang="en-US" dirty="0"/>
          </a:p>
          <a:p>
            <a:r>
              <a:rPr lang="en-CA" dirty="0"/>
              <a:t>CCVI is currently in its review phase.</a:t>
            </a:r>
          </a:p>
          <a:p>
            <a:endParaRPr lang="en-CA" dirty="0"/>
          </a:p>
          <a:p>
            <a:pPr marL="171450" indent="-171450">
              <a:buFontTx/>
              <a:buChar char="-"/>
            </a:pPr>
            <a:r>
              <a:rPr lang="en-CA" dirty="0"/>
              <a:t>Standards: The CCVI is a guide to help organizations develop policies and standards of their own.</a:t>
            </a:r>
          </a:p>
          <a:p>
            <a:pPr marL="171450" indent="-171450">
              <a:buFontTx/>
              <a:buChar char="-"/>
            </a:pPr>
            <a:r>
              <a:rPr lang="en-CA" dirty="0"/>
              <a:t>Application Framework: Following standards is to apply a volunteer engagement cycle to develop the practice and procedures.</a:t>
            </a:r>
          </a:p>
          <a:p>
            <a:pPr marL="171450" indent="-171450">
              <a:buFontTx/>
              <a:buChar char="-"/>
            </a:pPr>
            <a:r>
              <a:rPr lang="en-CA" dirty="0"/>
              <a:t>Practice: Screening is carried out when engaging volunteers.</a:t>
            </a: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11</a:t>
            </a:fld>
            <a:endParaRPr lang="en-CA"/>
          </a:p>
        </p:txBody>
      </p:sp>
    </p:spTree>
    <p:extLst>
      <p:ext uri="{BB962C8B-B14F-4D97-AF65-F5344CB8AC3E}">
        <p14:creationId xmlns:p14="http://schemas.microsoft.com/office/powerpoint/2010/main" val="3442166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a:p>
          <a:p>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13</a:t>
            </a:fld>
            <a:endParaRPr lang="en-CA"/>
          </a:p>
        </p:txBody>
      </p:sp>
    </p:spTree>
    <p:extLst>
      <p:ext uri="{BB962C8B-B14F-4D97-AF65-F5344CB8AC3E}">
        <p14:creationId xmlns:p14="http://schemas.microsoft.com/office/powerpoint/2010/main" val="3695040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For Recruitment Focused programs: Focus on Plan, Outreach, Engage.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Attn Megan: Script of a webinar for context: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To help us with the steps you can take, I am going to use this simplified version of the Volunteer Engagement Cycle – with the stages titled plan, engage, support, recognize, and evaluate at each stage.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First, all Leaders of Volunteers should refer to volunteer engagement as a function and not as a program – it is an operational function and not a program - just as you would treat Human Resources as a function. So, volunteer engagement then needs to be looked at as an organizational function that supports mission delivery, and to do so, it needs a clear organizational strategy. In short, let’s call it strategic volunteer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When we look at the declining numbers of volunteers, we also have to be careful of how we look at those numbers. For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b="1" dirty="0">
                <a:cs typeface="Calibri"/>
              </a:rPr>
              <a:t>Lack of consistent flow of volunteers: </a:t>
            </a:r>
            <a:r>
              <a:rPr lang="en-US" sz="2000" b="0" dirty="0">
                <a:cs typeface="Calibri"/>
              </a:rPr>
              <a:t>will not always mean that there are no volunteers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as mentioned before</a:t>
            </a:r>
            <a:r>
              <a:rPr lang="en-US" sz="2000" b="0" dirty="0">
                <a:cs typeface="Calibri"/>
              </a:rPr>
              <a:t>. It could mean that volunteers are looking for DIFFERENT ways of participating. Such as virtual, remote, episodic, and micro-volunteering. Or, the fact that volunteers’ lifestyles are changing; such as people seeking hobbies and recreation that keep them occupied and socially active. Or, inflation has changed the economic circumstances, sometimes increasing the cost of volunteering more than it once did.</a:t>
            </a:r>
          </a:p>
          <a:p>
            <a:endParaRPr lang="en-US" sz="2000" b="0" dirty="0">
              <a:cs typeface="Calibri"/>
            </a:endParaRPr>
          </a:p>
          <a:p>
            <a:r>
              <a:rPr lang="en-US" sz="2000" b="1" dirty="0">
                <a:cs typeface="Calibri"/>
              </a:rPr>
              <a:t>Difficulty recruiting new volunteers: </a:t>
            </a:r>
            <a:r>
              <a:rPr lang="en-US" sz="2000" b="0" dirty="0">
                <a:cs typeface="Calibri"/>
              </a:rPr>
              <a:t>could be that organizations may not be reaching the right audience with their volunteer recruitment effort – not going to the right place to look for volunteers.</a:t>
            </a:r>
          </a:p>
          <a:p>
            <a:endParaRPr lang="en-US" sz="2000" b="0" dirty="0">
              <a:cs typeface="Calibri"/>
            </a:endParaRPr>
          </a:p>
          <a:p>
            <a:r>
              <a:rPr lang="en-US" sz="2000" b="1" dirty="0">
                <a:cs typeface="Calibri"/>
              </a:rPr>
              <a:t>Have we fully realized the impact of family and intergenerational volunteer engagement?</a:t>
            </a:r>
            <a:r>
              <a:rPr lang="en-US" sz="2000" b="0" dirty="0">
                <a:cs typeface="Calibri"/>
              </a:rPr>
              <a:t> Engaging parents, grandparents, and children today will inculcate the value of volunteerism in the children who will be adults in years to come.</a:t>
            </a:r>
          </a:p>
          <a:p>
            <a:endParaRPr lang="en-US" sz="2000" b="0" dirty="0">
              <a:cs typeface="Calibri"/>
            </a:endParaRPr>
          </a:p>
          <a:p>
            <a:r>
              <a:rPr lang="en-US" sz="2000" b="1" dirty="0">
                <a:cs typeface="Calibri"/>
              </a:rPr>
              <a:t>Organizational Introspection:</a:t>
            </a:r>
            <a:r>
              <a:rPr lang="en-US" sz="2000" b="0" dirty="0">
                <a:cs typeface="Calibri"/>
              </a:rPr>
              <a:t> Is the volunteer having a memorable experience? So that, they become brand ambassadors and refer others or even become potential donors. Is the experience you provide the volunteers driving word-of-mouth advertising?</a:t>
            </a:r>
          </a:p>
          <a:p>
            <a:endParaRPr lang="en-US" sz="2000" b="0" dirty="0">
              <a:cs typeface="Calibri"/>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to come back to making this a strategic effort – I am confident you will agree that Volunteers build your capacity, and they come with a wealth of expertise, experience and fresh perspectives. My message to any party who is involving volunteers is to strategize and invest in volunteer management. Until 2022, for over a decade I was with a volunteer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centre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my role I worked very closely with the community service organizations and volunteers. Most often, when I hear that an organization is struggling with volunteer retention, what I find as the root cause is the lack of an organization-wide effort in supporting volunteer engagement. Volunteering is either a secondary topic, championed only by a single person, hardly represented at the strategic table or all of the above.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Strategic volunteer engagement is…..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to plan, declare the plan and execute the plan, which will also identify how outreach and recruitment are going to be handled - taking the current trends in volunteerism into consideration.</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To identify the volunteer’s journey with your organization and their role and to provide a safe and supportive experience.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To follow all the way through to recognizing the volunteer contributions.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ensuring that you develop the required policies - and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measure what matters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with your evaluations.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important thing to realize here is that recruitment, engagement and retention is a result of an accumulation of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volunteer engagement activities,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volunteers’ experiences,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their interpretation of how well-prepared you are to engage them.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Volunteer recognition alone does not guarantee retention. Think of it as a volunteer experience chain and the chain is as strong as its weakest link.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You can have a brilliant strategy,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 attractive outreach effort,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a grand celebration,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but for example, if the recruitment process is cumbersome with outdated policies and technology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and/or only the volunteer manager is championing the volunteers, - the volunteers soon begin to question the value of giving their time to the organization instead of giving time to their family and friends or to another organization.</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is also to say that investing in volunteer management is just as important as having a strategy.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Hire a qualified Leader of Volunteers if possible or appoint a dedicated person to coordinate the organization-wide effort.</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Then follow through to supporting this person with professional development. This is also an important aspect that I have seen community organizations overlook either because of lack of funding or, again, because there is no proper volunteer engagement strategy that prioritizes taking care of their leader of volunteers. Look for ways to include professional development plans in a funding application. For example, if the program applying for is about engaging older adults or even youth as volunteers, see if the proposal has the freedom to include learning related to intergenerational volunteer engagement.</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value of a Leader of Volunteers is that they can champion not only the volunteers but, with the necessary support, champion the volunteer engagement strategy that will ultimately build capacity for mission delivery.</a:t>
            </a:r>
          </a:p>
          <a:p>
            <a:pPr marL="342900" marR="0" lvl="0" indent="-342900" algn="l" defTabSz="914400" rtl="0" eaLnBrk="1" fontAlgn="auto" latinLnBrk="0" hangingPunct="1">
              <a:lnSpc>
                <a:spcPct val="115000"/>
              </a:lnSpc>
              <a:spcBef>
                <a:spcPts val="0"/>
              </a:spcBef>
              <a:spcAft>
                <a:spcPts val="0"/>
              </a:spcAft>
              <a:buClrTx/>
              <a:buSzTx/>
              <a:buFont typeface="Calibri" panose="020F0502020204030204" pitchFamily="34" charset="0"/>
              <a:buChar char="-"/>
              <a:tabLst/>
              <a:defRPr/>
            </a:pPr>
            <a:r>
              <a:rPr lang="en-US" sz="1800" dirty="0">
                <a:cs typeface="Calibri"/>
              </a:rPr>
              <a:t>The value of investing in volunteer management is that it paves the way for strategic foresight in volunteer engagement.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Lets take a look at these stages of the cycle.</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During the planning stage,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consider the current trends in volunteerism and see if your roles need to be re-designed. The trends show a preference to remote, virtual, episodic or micro-volunteering. Should you consider these preferences and re-design roles.</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Once you have your plan, during the engagement stage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this is when the outreach, recruitment and role assignment happens.</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How are you advertising, who’s support are you seeking, </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partnering with your local volunteer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centre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have you considered engaging your local business to engage their staff in corporate volunteering?</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reaching out to your local social service clubs such as the Lions Clubs, Rotary Clubs and similar groups?</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reaching out to your local sports teams who may be looking for group volunteering experiences? And, when it comes to group volunteering experiences, are you ready, if yes, that is great and is that plan consistent. If you do not engage groups, why not?</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recruitment,</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your volunteer recruitment processes streamlined making it easy for the prospect to volunteer? Through the data on barriers to volunteering, a top challenge reported by volunteers is that it is not easy to volunteer where the processes are concerned.</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leveraging technology to reach a wider audience? If so, is it accessible, is it easy to use, and does it make your lives easier rather than you having to work for the technology?</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During role assignments;</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clearly, and in an organized way, conveying the expectations of the role?</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do they have the right tools?</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the entire organization supportive of their experience?</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you creating a memorable experience for the volunteer?</a:t>
            </a: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short, are they starting on the right note, and are they supported?</a:t>
            </a: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You will see a theme in my message that Volunteer Retention is a collection of moments in a volunteers’ journey with you. </a:t>
            </a:r>
          </a:p>
          <a:p>
            <a:pPr>
              <a:lnSpc>
                <a:spcPct val="115000"/>
              </a:lnSpc>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Every Moment Matters.</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journey is at its most crucial stage when volunteers are serving in their roles. That takes us to the ‘support’ stage.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is when volunteers usually move from…</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being excited to work with you…</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through to assessing their impact and deciding their continuation with the role or the organization.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Calibri" panose="020F0502020204030204" pitchFamily="34" charse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“Support” stage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is about the organization providing a safe, secure and supportive environment for the volunteers.</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During this stage, relationship-building matters the most. If I am to elaborate;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orientation and training provided to the volunteer will help them start on the right note.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Supervisor's meet and greet moment and the ongoing relationship with the volunteer is crucial for the volunteer to feel welcomed and supported.</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Checking in on the volunteer, engaging in conversation, and keeping lines of communication open build camaraderie.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Volunteers tend to see things from a fresh pair of eyes, and they see innovative solutions sometimes. So, encouraging feedback and ideas, and assessing the potential of their idea ‘with them’ - shows that you care about their contributions.</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Flexibility in shifts and schedules shows them that they are a valuable addition to the organization.</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Highlighting the impact of their contribution shows them that you pay attention. It is a morale boost.</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All of these leadership qualities will gradually strengthen the volunteer’s emotional connection to the organization.</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I did state that </a:t>
            </a:r>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recognition </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alone does not guarantee retention. Yet, ensuring recognition is imperative in the volunteer engagement strategy.</a:t>
            </a:r>
          </a:p>
          <a:p>
            <a:pPr>
              <a:lnSpc>
                <a:spcPct val="115000"/>
              </a:lnSpc>
            </a:pP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b="0" kern="100" dirty="0">
                <a:effectLst/>
                <a:latin typeface="Calibri" panose="020F0502020204030204" pitchFamily="34" charset="0"/>
                <a:ea typeface="Calibri" panose="020F0502020204030204" pitchFamily="34" charset="0"/>
                <a:cs typeface="Times New Roman" panose="02020603050405020304" pitchFamily="18" charset="0"/>
              </a:rPr>
              <a:t>When it comes to volunteer recognition,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my recommendation is to make it a 12-month plan rather than just a one-time activity.</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What I am eluding to here are 3 simple forms of recognition.</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Celebrate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Commemorate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Nominate</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buFont typeface="Calibri" panose="020F0502020204030204" pitchFamily="34" charset="0"/>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Celebrate their contribution and impact on a one-to-one basis, - and praise as when an exemplary deed is observed. Of course, praise in public only if the volunteer is comfortable with public praise.</a:t>
            </a:r>
          </a:p>
          <a:p>
            <a:pPr marL="342900" lvl="0" indent="-342900">
              <a:lnSpc>
                <a:spcPct val="115000"/>
              </a:lnSpc>
              <a:buFont typeface="Calibri" panose="020F0502020204030204" pitchFamily="34" charset="0"/>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Leverage commemorative days such as the National Volunteer Week in April by Volunteer Canada, International Volunteer Managers Day on November 5, and International Volunteer Day on December 5, and 2026 is the International Year of the Volunteer. Leverage those days for storytelling and gathering when possible.</a:t>
            </a:r>
          </a:p>
          <a:p>
            <a:pPr marL="342900" lvl="0" indent="-342900">
              <a:lnSpc>
                <a:spcPct val="115000"/>
              </a:lnSpc>
              <a:buFont typeface="Calibri" panose="020F0502020204030204" pitchFamily="34" charset="0"/>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Nominate the volunteers for your internal awards - and the local, provincial, and national awards programs.</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Support your leader of volunteers in co-developing a 12-month plan with the rest of the organization and help the person with its execution.  </a:t>
            </a:r>
          </a:p>
          <a:p>
            <a:pPr>
              <a:lnSpc>
                <a:spcPct val="115000"/>
              </a:lnSpc>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CA" sz="1800" dirty="0">
                <a:effectLst/>
                <a:latin typeface="Calibri" panose="020F0502020204030204" pitchFamily="34" charset="0"/>
                <a:ea typeface="Calibri" panose="020F0502020204030204" pitchFamily="34" charset="0"/>
                <a:cs typeface="Times New Roman" panose="02020603050405020304" pitchFamily="18" charset="0"/>
              </a:rPr>
              <a:t>The most important aspect is considering how the volunteers prefer to be recognized. I am a member of Lions Club International. In my home club, we have a remarkable member who is a senior and every day of the week she volunteers in various organizations. We wanted to recognize her by donating to the local hospital and dedicating a Patient Ward named after her. She said no. She did not want that kind of public recognition. Instead, what she appreciated the most was the President speaking to her on a one-to-one basis and showing how many lives she has touched through her contributions. That keeps her going.</a:t>
            </a:r>
          </a:p>
          <a:p>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Finally, 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valuate at each stage. </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But, measure what matters. The quality of service matters just as much as the number of clients reached.</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have a strategy review period. Volunteer trends change with the socio-economic trends. Have a clear periodic review period.</a:t>
            </a: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 typeface="Calibri" panose="020F0502020204030204" pitchFamily="34" charset="0"/>
              <a:buNone/>
              <a:tabLst/>
              <a:defRP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What I shared through this slide is by no means a Volunteer Management 101. Each stage has its own learning curve. However, I encourage you to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use the information you receive today and start conversations to bring volunteer engagement to the strategic table.</a:t>
            </a:r>
          </a:p>
        </p:txBody>
      </p:sp>
      <p:sp>
        <p:nvSpPr>
          <p:cNvPr id="4" name="Slide Number Placeholder 3"/>
          <p:cNvSpPr>
            <a:spLocks noGrp="1"/>
          </p:cNvSpPr>
          <p:nvPr>
            <p:ph type="sldNum" sz="quarter" idx="5"/>
          </p:nvPr>
        </p:nvSpPr>
        <p:spPr/>
        <p:txBody>
          <a:bodyPr/>
          <a:lstStyle/>
          <a:p>
            <a:fld id="{B4400FB2-EC45-4A36-B098-9C55977B2731}" type="slidenum">
              <a:rPr lang="en-CA" smtClean="0"/>
              <a:t>14</a:t>
            </a:fld>
            <a:endParaRPr lang="en-CA"/>
          </a:p>
        </p:txBody>
      </p:sp>
    </p:spTree>
    <p:extLst>
      <p:ext uri="{BB962C8B-B14F-4D97-AF65-F5344CB8AC3E}">
        <p14:creationId xmlns:p14="http://schemas.microsoft.com/office/powerpoint/2010/main" val="4256184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Important to emphasize this slide. This is where all recruitment strategies should start.</a:t>
            </a:r>
          </a:p>
          <a:p>
            <a:endParaRPr lang="en-CA" sz="1200" dirty="0"/>
          </a:p>
          <a:p>
            <a:pPr marL="0" indent="0">
              <a:buFont typeface="Arial" panose="020B0604020202020204" pitchFamily="34" charset="0"/>
              <a:buNone/>
            </a:pPr>
            <a:r>
              <a:rPr lang="en-US" sz="1200" dirty="0">
                <a:cs typeface="Arial" panose="020B0604020202020204" pitchFamily="34" charset="0"/>
              </a:rPr>
              <a:t>- Position Design: is about designing the role including carrying out risk assessments</a:t>
            </a:r>
          </a:p>
          <a:p>
            <a:pPr marL="342900" indent="-342900">
              <a:buFont typeface="Arial" panose="020B0604020202020204" pitchFamily="34" charset="0"/>
              <a:buChar char="•"/>
            </a:pPr>
            <a:endParaRPr lang="en-US" sz="1200" dirty="0">
              <a:cs typeface="Arial" panose="020B0604020202020204" pitchFamily="34" charset="0"/>
            </a:endParaRPr>
          </a:p>
          <a:p>
            <a:pPr marL="0" indent="0">
              <a:buFont typeface="Arial" panose="020B0604020202020204" pitchFamily="34" charset="0"/>
              <a:buNone/>
            </a:pPr>
            <a:r>
              <a:rPr lang="en-US" sz="1200" dirty="0">
                <a:cs typeface="Arial" panose="020B0604020202020204" pitchFamily="34" charset="0"/>
              </a:rPr>
              <a:t>- Position Description: is about defining the role in a descriptive manner. Inexperienced leaders of volunteers incorrectly start with writing a position description.</a:t>
            </a:r>
          </a:p>
          <a:p>
            <a:pPr marL="342900" indent="-342900">
              <a:buFont typeface="Arial" panose="020B0604020202020204" pitchFamily="34" charset="0"/>
              <a:buChar char="•"/>
            </a:pPr>
            <a:endParaRPr lang="en-US" sz="1200" dirty="0">
              <a:cs typeface="Arial" panose="020B0604020202020204" pitchFamily="34" charset="0"/>
            </a:endParaRPr>
          </a:p>
          <a:p>
            <a:pPr marL="0" indent="0">
              <a:buFont typeface="Arial" panose="020B0604020202020204" pitchFamily="34" charset="0"/>
              <a:buNone/>
            </a:pPr>
            <a:r>
              <a:rPr lang="en-US" sz="1200" dirty="0">
                <a:cs typeface="Arial" panose="020B0604020202020204" pitchFamily="34" charset="0"/>
              </a:rPr>
              <a:t>- Position Advertisement: is the not the same as the position description. It is an advertisement that should follow the principles of marketing and storytelling.</a:t>
            </a:r>
          </a:p>
          <a:p>
            <a:endParaRPr lang="en-CA" sz="1200" dirty="0"/>
          </a:p>
          <a:p>
            <a:endParaRPr lang="en-CA" sz="1200" dirty="0"/>
          </a:p>
          <a:p>
            <a:endParaRPr lang="en-CA" sz="1200" dirty="0"/>
          </a:p>
          <a:p>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15</a:t>
            </a:fld>
            <a:endParaRPr lang="en-CA"/>
          </a:p>
        </p:txBody>
      </p:sp>
    </p:spTree>
    <p:extLst>
      <p:ext uri="{BB962C8B-B14F-4D97-AF65-F5344CB8AC3E}">
        <p14:creationId xmlns:p14="http://schemas.microsoft.com/office/powerpoint/2010/main" val="734959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Adopted from: The Whole Person Approach by Dr. Stephen Covey. Take care of the whole person for the person to have a meaningful experience.</a:t>
            </a:r>
          </a:p>
        </p:txBody>
      </p:sp>
      <p:sp>
        <p:nvSpPr>
          <p:cNvPr id="4" name="Slide Number Placeholder 3"/>
          <p:cNvSpPr>
            <a:spLocks noGrp="1"/>
          </p:cNvSpPr>
          <p:nvPr>
            <p:ph type="sldNum" sz="quarter" idx="5"/>
          </p:nvPr>
        </p:nvSpPr>
        <p:spPr/>
        <p:txBody>
          <a:bodyPr/>
          <a:lstStyle/>
          <a:p>
            <a:fld id="{3F31B364-8B7E-46C4-AC94-2A8E0BA5709A}" type="slidenum">
              <a:rPr lang="en-CA" smtClean="0"/>
              <a:t>17</a:t>
            </a:fld>
            <a:endParaRPr lang="en-CA"/>
          </a:p>
        </p:txBody>
      </p:sp>
    </p:spTree>
    <p:extLst>
      <p:ext uri="{BB962C8B-B14F-4D97-AF65-F5344CB8AC3E}">
        <p14:creationId xmlns:p14="http://schemas.microsoft.com/office/powerpoint/2010/main" val="575426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4400FB2-EC45-4A36-B098-9C55977B2731}" type="slidenum">
              <a:rPr lang="en-CA" smtClean="0"/>
              <a:t>18</a:t>
            </a:fld>
            <a:endParaRPr lang="en-CA"/>
          </a:p>
        </p:txBody>
      </p:sp>
    </p:spTree>
    <p:extLst>
      <p:ext uri="{BB962C8B-B14F-4D97-AF65-F5344CB8AC3E}">
        <p14:creationId xmlns:p14="http://schemas.microsoft.com/office/powerpoint/2010/main" val="2910840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summary, the practical steps that I mentioned today are…..</a:t>
            </a:r>
            <a:endParaRPr lang="en-CA" dirty="0"/>
          </a:p>
          <a:p>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19</a:t>
            </a:fld>
            <a:endParaRPr lang="en-CA"/>
          </a:p>
        </p:txBody>
      </p:sp>
    </p:spTree>
    <p:extLst>
      <p:ext uri="{BB962C8B-B14F-4D97-AF65-F5344CB8AC3E}">
        <p14:creationId xmlns:p14="http://schemas.microsoft.com/office/powerpoint/2010/main" val="1081676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find the resources I referenced in this slide.</a:t>
            </a:r>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20</a:t>
            </a:fld>
            <a:endParaRPr lang="en-CA"/>
          </a:p>
        </p:txBody>
      </p:sp>
    </p:spTree>
    <p:extLst>
      <p:ext uri="{BB962C8B-B14F-4D97-AF65-F5344CB8AC3E}">
        <p14:creationId xmlns:p14="http://schemas.microsoft.com/office/powerpoint/2010/main" val="397692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CA" sz="1800" b="0" i="0" dirty="0">
                <a:effectLst/>
                <a:latin typeface="Calibri" panose="020F0502020204030204" pitchFamily="34" charset="0"/>
              </a:rPr>
              <a:t>If you haven’t yet reaped the benefits of Volunteer Canada Membership, please check out the membership details and benefits at volunteer.ca/membership.</a:t>
            </a:r>
            <a:r>
              <a:rPr lang="en-GB" sz="1800" b="0" i="0" dirty="0">
                <a:effectLst/>
                <a:latin typeface="Calibri" panose="020F0502020204030204" pitchFamily="34" charset="0"/>
              </a:rPr>
              <a:t> </a:t>
            </a:r>
            <a:endParaRPr lang="en-GB" b="0" i="0" dirty="0">
              <a:effectLst/>
            </a:endParaRPr>
          </a:p>
          <a:p>
            <a:pPr algn="l" rtl="0" fontAlgn="base"/>
            <a:r>
              <a:rPr lang="en-GB" sz="1800" b="0" i="0" dirty="0">
                <a:effectLst/>
                <a:latin typeface="Calibri" panose="020F0502020204030204" pitchFamily="34" charset="0"/>
              </a:rPr>
              <a:t> </a:t>
            </a:r>
            <a:endParaRPr lang="en-GB" b="0" i="0" dirty="0">
              <a:effectLst/>
            </a:endParaRPr>
          </a:p>
          <a:p>
            <a:pPr algn="l" rtl="0" fontAlgn="base"/>
            <a:r>
              <a:rPr lang="en-CA" sz="1800" b="0" i="0" dirty="0">
                <a:effectLst/>
                <a:latin typeface="Calibri" panose="020F0502020204030204" pitchFamily="34" charset="0"/>
              </a:rPr>
              <a:t>And with that, that is my time today. </a:t>
            </a:r>
          </a:p>
          <a:p>
            <a:pPr algn="l" rtl="0" fontAlgn="base"/>
            <a:endParaRPr lang="en-CA" sz="1800" b="0" i="0" dirty="0">
              <a:effectLst/>
              <a:latin typeface="Calibri" panose="020F0502020204030204" pitchFamily="34" charset="0"/>
            </a:endParaRPr>
          </a:p>
          <a:p>
            <a:pPr algn="l" rtl="0" fontAlgn="base"/>
            <a:r>
              <a:rPr lang="en-CA" sz="1800" b="0" i="0" dirty="0">
                <a:effectLst/>
                <a:latin typeface="Calibri" panose="020F0502020204030204" pitchFamily="34" charset="0"/>
              </a:rPr>
              <a:t>Thank you everyone! </a:t>
            </a:r>
            <a:r>
              <a:rPr lang="en-GB" sz="1800" b="0" i="0" dirty="0">
                <a:effectLst/>
                <a:latin typeface="Calibri" panose="020F0502020204030204" pitchFamily="34" charset="0"/>
              </a:rPr>
              <a:t>I will be happy to take any questions.</a:t>
            </a:r>
            <a:endParaRPr lang="en-GB" b="0" i="0" dirty="0">
              <a:effectLst/>
            </a:endParaRPr>
          </a:p>
          <a:p>
            <a:endParaRPr lang="en-CA" dirty="0"/>
          </a:p>
          <a:p>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21</a:t>
            </a:fld>
            <a:endParaRPr lang="en-CA"/>
          </a:p>
        </p:txBody>
      </p:sp>
    </p:spTree>
    <p:extLst>
      <p:ext uri="{BB962C8B-B14F-4D97-AF65-F5344CB8AC3E}">
        <p14:creationId xmlns:p14="http://schemas.microsoft.com/office/powerpoint/2010/main" val="3885511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200"/>
              </a:spcBef>
              <a:buFont typeface="Arial"/>
              <a:buNone/>
            </a:pPr>
            <a:endParaRPr lang="en-US" dirty="0"/>
          </a:p>
        </p:txBody>
      </p:sp>
      <p:sp>
        <p:nvSpPr>
          <p:cNvPr id="4" name="Slide Number Placeholder 3"/>
          <p:cNvSpPr>
            <a:spLocks noGrp="1"/>
          </p:cNvSpPr>
          <p:nvPr>
            <p:ph type="sldNum" sz="quarter" idx="5"/>
          </p:nvPr>
        </p:nvSpPr>
        <p:spPr/>
        <p:txBody>
          <a:bodyPr/>
          <a:lstStyle/>
          <a:p>
            <a:fld id="{3F31B364-8B7E-46C4-AC94-2A8E0BA5709A}" type="slidenum">
              <a:t>2</a:t>
            </a:fld>
            <a:endParaRPr lang="en-US"/>
          </a:p>
        </p:txBody>
      </p:sp>
    </p:spTree>
    <p:extLst>
      <p:ext uri="{BB962C8B-B14F-4D97-AF65-F5344CB8AC3E}">
        <p14:creationId xmlns:p14="http://schemas.microsoft.com/office/powerpoint/2010/main" val="328639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58164999-4FBC-4FF9-AE42-5FC98A6B6441}" type="slidenum">
              <a:rPr lang="en-CA" smtClean="0"/>
              <a:t>4</a:t>
            </a:fld>
            <a:endParaRPr lang="en-CA"/>
          </a:p>
        </p:txBody>
      </p:sp>
    </p:spTree>
    <p:extLst>
      <p:ext uri="{BB962C8B-B14F-4D97-AF65-F5344CB8AC3E}">
        <p14:creationId xmlns:p14="http://schemas.microsoft.com/office/powerpoint/2010/main" val="927980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31B364-8B7E-46C4-AC94-2A8E0BA5709A}" type="slidenum">
              <a:t>5</a:t>
            </a:fld>
            <a:endParaRPr lang="en-US"/>
          </a:p>
        </p:txBody>
      </p:sp>
    </p:spTree>
    <p:extLst>
      <p:ext uri="{BB962C8B-B14F-4D97-AF65-F5344CB8AC3E}">
        <p14:creationId xmlns:p14="http://schemas.microsoft.com/office/powerpoint/2010/main" val="351744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31B364-8B7E-46C4-AC94-2A8E0BA5709A}" type="slidenum">
              <a:t>6</a:t>
            </a:fld>
            <a:endParaRPr lang="en-US"/>
          </a:p>
        </p:txBody>
      </p:sp>
    </p:spTree>
    <p:extLst>
      <p:ext uri="{BB962C8B-B14F-4D97-AF65-F5344CB8AC3E}">
        <p14:creationId xmlns:p14="http://schemas.microsoft.com/office/powerpoint/2010/main" val="2671356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exercise</a:t>
            </a:r>
            <a:r>
              <a:rPr lang="en-US" dirty="0"/>
              <a:t>, which debates on the definition of a “volunteer” and distinguishing it from the definition of “volunteering”, is to set the stage for the value of investing in strategic</a:t>
            </a:r>
            <a:r>
              <a:rPr lang="en-CA" dirty="0"/>
              <a:t> volunteer engagement.</a:t>
            </a:r>
          </a:p>
          <a:p>
            <a:endParaRPr lang="en-CA" dirty="0"/>
          </a:p>
          <a:p>
            <a:r>
              <a:rPr lang="en-CA" dirty="0"/>
              <a:t>Jane and Julie: Are volunteers. While Jane’s objectives are purely altruistic, Julie’s objectives are professional development focused. Yet, they both contribute their time, effort and skills with free will. They are both volunteers and they are both volunteering.</a:t>
            </a:r>
          </a:p>
          <a:p>
            <a:endParaRPr lang="en-CA" dirty="0"/>
          </a:p>
          <a:p>
            <a:r>
              <a:rPr lang="en-CA" dirty="0"/>
              <a:t>Jason: There can be an argument in favour of free will since Jason has the option to serve his sentence instead of community service work. However, the option of serving a sentence is on the extreme end of the spectrum. His free will is in a way forced. Whatever Jason’s options are, he is still volunteering.</a:t>
            </a:r>
          </a:p>
          <a:p>
            <a:endParaRPr lang="en-CA" dirty="0"/>
          </a:p>
          <a:p>
            <a:r>
              <a:rPr lang="en-CA" dirty="0"/>
              <a:t>John: Is not a volunteer since he is receiving educational credits. However, John is volunteering.</a:t>
            </a:r>
          </a:p>
          <a:p>
            <a:endParaRPr lang="en-CA" dirty="0"/>
          </a:p>
        </p:txBody>
      </p:sp>
      <p:sp>
        <p:nvSpPr>
          <p:cNvPr id="4" name="Slide Number Placeholder 3"/>
          <p:cNvSpPr>
            <a:spLocks noGrp="1"/>
          </p:cNvSpPr>
          <p:nvPr>
            <p:ph type="sldNum" sz="quarter" idx="5"/>
          </p:nvPr>
        </p:nvSpPr>
        <p:spPr/>
        <p:txBody>
          <a:bodyPr/>
          <a:lstStyle/>
          <a:p>
            <a:fld id="{3F31B364-8B7E-46C4-AC94-2A8E0BA5709A}" type="slidenum">
              <a:rPr lang="en-CA" smtClean="0"/>
              <a:t>7</a:t>
            </a:fld>
            <a:endParaRPr lang="en-CA"/>
          </a:p>
        </p:txBody>
      </p:sp>
    </p:spTree>
    <p:extLst>
      <p:ext uri="{BB962C8B-B14F-4D97-AF65-F5344CB8AC3E}">
        <p14:creationId xmlns:p14="http://schemas.microsoft.com/office/powerpoint/2010/main" val="1532004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“for which monetary reward is not the principal motivating factor.”: This implies that monetary reward can be offered to a volunteer such as an </a:t>
            </a:r>
            <a:r>
              <a:rPr lang="en-US" sz="1200" dirty="0" err="1"/>
              <a:t>honourarium</a:t>
            </a:r>
            <a:r>
              <a:rPr lang="en-US" sz="1200" dirty="0"/>
              <a:t>. When offering </a:t>
            </a:r>
            <a:r>
              <a:rPr lang="en-US" sz="1200" dirty="0" err="1"/>
              <a:t>honourariums</a:t>
            </a:r>
            <a:r>
              <a:rPr lang="en-US" sz="1200" dirty="0"/>
              <a:t>, be guided by CRA </a:t>
            </a:r>
            <a:r>
              <a:rPr lang="en-US" sz="1200" dirty="0" err="1"/>
              <a:t>defenitions</a:t>
            </a:r>
            <a:r>
              <a:rPr lang="en-US" sz="1200" dirty="0"/>
              <a:t> and standards. </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Everyone who volunteers with your organization or group</a:t>
            </a:r>
            <a:r>
              <a:rPr lang="en-US" dirty="0"/>
              <a:t>, irrespective of their objectives of volunteering,</a:t>
            </a:r>
            <a:r>
              <a:rPr lang="en-CA" dirty="0"/>
              <a:t> must apply due diligence with the duty and standard of care for a safe, secure, supportive, and meaningful volunteer experience. Therefore, the organization or group must have a strategy for volunteer engagement.</a:t>
            </a:r>
          </a:p>
        </p:txBody>
      </p:sp>
      <p:sp>
        <p:nvSpPr>
          <p:cNvPr id="4" name="Slide Number Placeholder 3"/>
          <p:cNvSpPr>
            <a:spLocks noGrp="1"/>
          </p:cNvSpPr>
          <p:nvPr>
            <p:ph type="sldNum" sz="quarter" idx="5"/>
          </p:nvPr>
        </p:nvSpPr>
        <p:spPr/>
        <p:txBody>
          <a:bodyPr/>
          <a:lstStyle/>
          <a:p>
            <a:fld id="{3F31B364-8B7E-46C4-AC94-2A8E0BA5709A}" type="slidenum">
              <a:rPr lang="en-CA" smtClean="0"/>
              <a:t>8</a:t>
            </a:fld>
            <a:endParaRPr lang="en-CA"/>
          </a:p>
        </p:txBody>
      </p:sp>
    </p:spTree>
    <p:extLst>
      <p:ext uri="{BB962C8B-B14F-4D97-AF65-F5344CB8AC3E}">
        <p14:creationId xmlns:p14="http://schemas.microsoft.com/office/powerpoint/2010/main" val="3286707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Not-for-profit organizations can use the Value of Volunteering Wheel to organize their thoughts and message as they build a case for volunteer engagement. </a:t>
            </a:r>
          </a:p>
        </p:txBody>
      </p:sp>
      <p:sp>
        <p:nvSpPr>
          <p:cNvPr id="4" name="Slide Number Placeholder 3"/>
          <p:cNvSpPr>
            <a:spLocks noGrp="1"/>
          </p:cNvSpPr>
          <p:nvPr>
            <p:ph type="sldNum" sz="quarter" idx="5"/>
          </p:nvPr>
        </p:nvSpPr>
        <p:spPr/>
        <p:txBody>
          <a:bodyPr/>
          <a:lstStyle/>
          <a:p>
            <a:fld id="{3F31B364-8B7E-46C4-AC94-2A8E0BA5709A}" type="slidenum">
              <a:rPr lang="en-CA" smtClean="0"/>
              <a:t>9</a:t>
            </a:fld>
            <a:endParaRPr lang="en-CA"/>
          </a:p>
        </p:txBody>
      </p:sp>
    </p:spTree>
    <p:extLst>
      <p:ext uri="{BB962C8B-B14F-4D97-AF65-F5344CB8AC3E}">
        <p14:creationId xmlns:p14="http://schemas.microsoft.com/office/powerpoint/2010/main" val="2397249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Volunteer engagement is not a program. It is an organizational function just as HR. The 2 departments may reside under the HR Banner or as 2 stand-alone departments.</a:t>
            </a:r>
          </a:p>
          <a:p>
            <a:endParaRPr lang="en-CA" dirty="0"/>
          </a:p>
          <a:p>
            <a:r>
              <a:rPr lang="en-CA" dirty="0"/>
              <a:t>Many factors have contributed to misinterpreting what volunteer engagement is. Such as</a:t>
            </a:r>
            <a:r>
              <a:rPr lang="en-US" dirty="0"/>
              <a:t> reframing it to fit funding parameters and simply continuing to call it a program,</a:t>
            </a:r>
            <a:r>
              <a:rPr lang="en-CA" dirty="0"/>
              <a:t> which is then incorrectly picked up by future generations of leaders of volunteers. There can be volunteer-led programs within an organization. However, ‘volunteer engagement’ is a function. </a:t>
            </a:r>
          </a:p>
          <a:p>
            <a:endParaRPr lang="en-CA" dirty="0"/>
          </a:p>
          <a:p>
            <a:r>
              <a:rPr lang="en-CA" dirty="0"/>
              <a:t>In the next slide, it emphasises that, if ‘volunteer engagement’ is a function, then it requires a strategic approach to managing the function.</a:t>
            </a:r>
          </a:p>
        </p:txBody>
      </p:sp>
      <p:sp>
        <p:nvSpPr>
          <p:cNvPr id="4" name="Slide Number Placeholder 3"/>
          <p:cNvSpPr>
            <a:spLocks noGrp="1"/>
          </p:cNvSpPr>
          <p:nvPr>
            <p:ph type="sldNum" sz="quarter" idx="5"/>
          </p:nvPr>
        </p:nvSpPr>
        <p:spPr/>
        <p:txBody>
          <a:bodyPr/>
          <a:lstStyle/>
          <a:p>
            <a:fld id="{3F31B364-8B7E-46C4-AC94-2A8E0BA5709A}" type="slidenum">
              <a:rPr lang="en-CA" smtClean="0"/>
              <a:t>10</a:t>
            </a:fld>
            <a:endParaRPr lang="en-CA"/>
          </a:p>
        </p:txBody>
      </p:sp>
    </p:spTree>
    <p:extLst>
      <p:ext uri="{BB962C8B-B14F-4D97-AF65-F5344CB8AC3E}">
        <p14:creationId xmlns:p14="http://schemas.microsoft.com/office/powerpoint/2010/main" val="196875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reeform 3">
            <a:extLst>
              <a:ext uri="{FF2B5EF4-FFF2-40B4-BE49-F238E27FC236}">
                <a16:creationId xmlns:a16="http://schemas.microsoft.com/office/drawing/2014/main" id="{9A3C9F4E-C6AF-53B7-52EC-3BC4C018FDE7}"/>
              </a:ext>
            </a:extLst>
          </p:cNvPr>
          <p:cNvSpPr/>
          <p:nvPr userDrawn="1"/>
        </p:nvSpPr>
        <p:spPr>
          <a:xfrm rot="10800000">
            <a:off x="-324259" y="-2931560"/>
            <a:ext cx="21853498" cy="545574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E8223B"/>
          </a:solidFill>
        </p:spPr>
        <p:txBody>
          <a:bodyPr/>
          <a:lstStyle/>
          <a:p>
            <a:endParaRPr lang="en-CA"/>
          </a:p>
        </p:txBody>
      </p:sp>
      <p:sp>
        <p:nvSpPr>
          <p:cNvPr id="3" name="Date Placeholder 2">
            <a:extLst>
              <a:ext uri="{FF2B5EF4-FFF2-40B4-BE49-F238E27FC236}">
                <a16:creationId xmlns:a16="http://schemas.microsoft.com/office/drawing/2014/main" id="{9EC2FD74-47ED-7CB7-0F13-3B309C01C7C7}"/>
              </a:ext>
            </a:extLst>
          </p:cNvPr>
          <p:cNvSpPr>
            <a:spLocks noGrp="1"/>
          </p:cNvSpPr>
          <p:nvPr>
            <p:ph type="dt" sz="half" idx="10"/>
          </p:nvPr>
        </p:nvSpPr>
        <p:spPr>
          <a:xfrm>
            <a:off x="334887" y="9647237"/>
            <a:ext cx="1206172" cy="365125"/>
          </a:xfrm>
        </p:spPr>
        <p:txBody>
          <a:bodyPr/>
          <a:lstStyle/>
          <a:p>
            <a:fld id="{1D8BD707-D9CF-40AE-B4C6-C98DA3205C09}" type="datetimeFigureOut">
              <a:rPr lang="en-US" smtClean="0"/>
              <a:pPr/>
              <a:t>5/14/24</a:t>
            </a:fld>
            <a:endParaRPr lang="en-US"/>
          </a:p>
        </p:txBody>
      </p:sp>
      <p:sp>
        <p:nvSpPr>
          <p:cNvPr id="4" name="Footer Placeholder 3">
            <a:extLst>
              <a:ext uri="{FF2B5EF4-FFF2-40B4-BE49-F238E27FC236}">
                <a16:creationId xmlns:a16="http://schemas.microsoft.com/office/drawing/2014/main" id="{19D37BA4-1850-9C05-A423-B206634F6731}"/>
              </a:ext>
            </a:extLst>
          </p:cNvPr>
          <p:cNvSpPr>
            <a:spLocks noGrp="1"/>
          </p:cNvSpPr>
          <p:nvPr>
            <p:ph type="ftr" sz="quarter" idx="11"/>
          </p:nvPr>
        </p:nvSpPr>
        <p:spPr>
          <a:xfrm>
            <a:off x="1541059" y="9647236"/>
            <a:ext cx="7466463" cy="365125"/>
          </a:xfrm>
        </p:spPr>
        <p:txBody>
          <a:bodyPr/>
          <a:lstStyle>
            <a:lvl1pPr algn="l">
              <a:defRPr/>
            </a:lvl1pPr>
          </a:lstStyle>
          <a:p>
            <a:r>
              <a:rPr lang="en-US" dirty="0"/>
              <a:t>© Volunteer Canada | volunteer.ca | datadriven@volunteer.ca | givingandvoluntering.ca</a:t>
            </a:r>
          </a:p>
        </p:txBody>
      </p:sp>
      <p:grpSp>
        <p:nvGrpSpPr>
          <p:cNvPr id="7" name="Group 5">
            <a:extLst>
              <a:ext uri="{FF2B5EF4-FFF2-40B4-BE49-F238E27FC236}">
                <a16:creationId xmlns:a16="http://schemas.microsoft.com/office/drawing/2014/main" id="{9022481E-F215-274D-3F19-E8DAD4F5F40A}"/>
              </a:ext>
            </a:extLst>
          </p:cNvPr>
          <p:cNvGrpSpPr/>
          <p:nvPr userDrawn="1"/>
        </p:nvGrpSpPr>
        <p:grpSpPr>
          <a:xfrm rot="-10800000">
            <a:off x="-6258005" y="-4684649"/>
            <a:ext cx="15118279" cy="8406966"/>
            <a:chOff x="0" y="-66675"/>
            <a:chExt cx="1216146" cy="676275"/>
          </a:xfrm>
        </p:grpSpPr>
        <p:sp>
          <p:nvSpPr>
            <p:cNvPr id="8" name="Freeform 6">
              <a:extLst>
                <a:ext uri="{FF2B5EF4-FFF2-40B4-BE49-F238E27FC236}">
                  <a16:creationId xmlns:a16="http://schemas.microsoft.com/office/drawing/2014/main" id="{73348B75-36FE-FDD1-E77C-A6303840B3B0}"/>
                </a:ext>
              </a:extLst>
            </p:cNvPr>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BA0020"/>
            </a:solidFill>
          </p:spPr>
          <p:txBody>
            <a:bodyPr/>
            <a:lstStyle/>
            <a:p>
              <a:endParaRPr lang="en-CA"/>
            </a:p>
          </p:txBody>
        </p:sp>
        <p:sp>
          <p:nvSpPr>
            <p:cNvPr id="9" name="TextBox 7">
              <a:extLst>
                <a:ext uri="{FF2B5EF4-FFF2-40B4-BE49-F238E27FC236}">
                  <a16:creationId xmlns:a16="http://schemas.microsoft.com/office/drawing/2014/main" id="{4E608374-4704-9921-C0FC-73AC70EAA329}"/>
                </a:ext>
              </a:extLst>
            </p:cNvPr>
            <p:cNvSpPr txBox="1"/>
            <p:nvPr/>
          </p:nvSpPr>
          <p:spPr>
            <a:xfrm>
              <a:off x="127000" y="-66675"/>
              <a:ext cx="558800" cy="676275"/>
            </a:xfrm>
            <a:prstGeom prst="rect">
              <a:avLst/>
            </a:prstGeom>
          </p:spPr>
          <p:txBody>
            <a:bodyPr lIns="50800" tIns="50800" rIns="50800" bIns="50800" rtlCol="0" anchor="ctr"/>
            <a:lstStyle/>
            <a:p>
              <a:pPr algn="ctr">
                <a:lnSpc>
                  <a:spcPts val="2100"/>
                </a:lnSpc>
              </a:pPr>
              <a:endParaRPr/>
            </a:p>
          </p:txBody>
        </p:sp>
      </p:grpSp>
      <p:pic>
        <p:nvPicPr>
          <p:cNvPr id="10" name="Picture 19">
            <a:extLst>
              <a:ext uri="{FF2B5EF4-FFF2-40B4-BE49-F238E27FC236}">
                <a16:creationId xmlns:a16="http://schemas.microsoft.com/office/drawing/2014/main" id="{1674C85A-8B17-C714-CA79-DD6CCB7F718A}"/>
              </a:ext>
            </a:extLst>
          </p:cNvPr>
          <p:cNvPicPr>
            <a:picLocks noChangeAspect="1"/>
          </p:cNvPicPr>
          <p:nvPr userDrawn="1"/>
        </p:nvPicPr>
        <p:blipFill>
          <a:blip r:embed="rId2"/>
          <a:srcRect/>
          <a:stretch>
            <a:fillRect/>
          </a:stretch>
        </p:blipFill>
        <p:spPr>
          <a:xfrm>
            <a:off x="15967805" y="204070"/>
            <a:ext cx="1981626" cy="693569"/>
          </a:xfrm>
          <a:prstGeom prst="rect">
            <a:avLst/>
          </a:prstGeom>
        </p:spPr>
      </p:pic>
      <p:sp>
        <p:nvSpPr>
          <p:cNvPr id="5" name="Slide Number Placeholder 4">
            <a:extLst>
              <a:ext uri="{FF2B5EF4-FFF2-40B4-BE49-F238E27FC236}">
                <a16:creationId xmlns:a16="http://schemas.microsoft.com/office/drawing/2014/main" id="{4FA2A3CB-4F92-6F67-5871-10DD876B4685}"/>
              </a:ext>
            </a:extLst>
          </p:cNvPr>
          <p:cNvSpPr>
            <a:spLocks noGrp="1"/>
          </p:cNvSpPr>
          <p:nvPr>
            <p:ph type="sldNum" sz="quarter" idx="12"/>
          </p:nvPr>
        </p:nvSpPr>
        <p:spPr>
          <a:xfrm>
            <a:off x="15891313" y="9647236"/>
            <a:ext cx="2133600" cy="365125"/>
          </a:xfrm>
        </p:spPr>
        <p:txBody>
          <a:bodyPr/>
          <a:lstStyle/>
          <a:p>
            <a:fld id="{B6F15528-21DE-4FAA-801E-634DDDAF4B2B}" type="slidenum">
              <a:rPr lang="en-US" smtClean="0"/>
              <a:pPr/>
              <a:t>‹#›</a:t>
            </a:fld>
            <a:endParaRPr lang="en-US"/>
          </a:p>
        </p:txBody>
      </p:sp>
      <p:sp>
        <p:nvSpPr>
          <p:cNvPr id="2" name="Title 1">
            <a:extLst>
              <a:ext uri="{FF2B5EF4-FFF2-40B4-BE49-F238E27FC236}">
                <a16:creationId xmlns:a16="http://schemas.microsoft.com/office/drawing/2014/main" id="{ACB18222-C61E-0F38-A521-5A72EE7D3A99}"/>
              </a:ext>
            </a:extLst>
          </p:cNvPr>
          <p:cNvSpPr>
            <a:spLocks noGrp="1"/>
          </p:cNvSpPr>
          <p:nvPr>
            <p:ph type="title"/>
          </p:nvPr>
        </p:nvSpPr>
        <p:spPr>
          <a:xfrm>
            <a:off x="457200" y="274637"/>
            <a:ext cx="7103660" cy="1936299"/>
          </a:xfrm>
        </p:spPr>
        <p:txBody>
          <a:bodyPr anchor="b">
            <a:normAutofit/>
          </a:bodyPr>
          <a:lstStyle>
            <a:lvl1pPr algn="l">
              <a:defRPr sz="4000" b="1">
                <a:solidFill>
                  <a:schemeClr val="bg1"/>
                </a:solidFill>
                <a:latin typeface="Arial Black" panose="020B0A040201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218161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7670DD8-0E65-D96F-BF47-B4C6A2B72435}"/>
              </a:ext>
            </a:extLst>
          </p:cNvPr>
          <p:cNvGrpSpPr/>
          <p:nvPr userDrawn="1"/>
        </p:nvGrpSpPr>
        <p:grpSpPr>
          <a:xfrm rot="-10800000">
            <a:off x="7708611" y="-412494"/>
            <a:ext cx="18562305" cy="8555165"/>
            <a:chOff x="0" y="0"/>
            <a:chExt cx="406400" cy="187305"/>
          </a:xfrm>
        </p:grpSpPr>
        <p:sp>
          <p:nvSpPr>
            <p:cNvPr id="3" name="Freeform 3">
              <a:extLst>
                <a:ext uri="{FF2B5EF4-FFF2-40B4-BE49-F238E27FC236}">
                  <a16:creationId xmlns:a16="http://schemas.microsoft.com/office/drawing/2014/main" id="{3244FABA-8885-7FA1-5944-20E6BAAC1CD5}"/>
                </a:ext>
              </a:extLst>
            </p:cNvPr>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BA0020"/>
            </a:solidFill>
          </p:spPr>
          <p:txBody>
            <a:bodyPr/>
            <a:lstStyle/>
            <a:p>
              <a:endParaRPr lang="en-CA" sz="1800"/>
            </a:p>
          </p:txBody>
        </p:sp>
        <p:sp>
          <p:nvSpPr>
            <p:cNvPr id="4" name="TextBox 4">
              <a:extLst>
                <a:ext uri="{FF2B5EF4-FFF2-40B4-BE49-F238E27FC236}">
                  <a16:creationId xmlns:a16="http://schemas.microsoft.com/office/drawing/2014/main" id="{DE807109-1FA9-377D-2E78-2050A1E584DD}"/>
                </a:ext>
              </a:extLst>
            </p:cNvPr>
            <p:cNvSpPr txBox="1"/>
            <p:nvPr/>
          </p:nvSpPr>
          <p:spPr>
            <a:xfrm>
              <a:off x="127000" y="-66675"/>
              <a:ext cx="558800" cy="676275"/>
            </a:xfrm>
            <a:prstGeom prst="rect">
              <a:avLst/>
            </a:prstGeom>
          </p:spPr>
          <p:txBody>
            <a:bodyPr lIns="33867" tIns="33867" rIns="33867" bIns="33867" rtlCol="0" anchor="ctr"/>
            <a:lstStyle/>
            <a:p>
              <a:pPr algn="ctr">
                <a:lnSpc>
                  <a:spcPts val="2100"/>
                </a:lnSpc>
              </a:pPr>
              <a:endParaRPr sz="1800"/>
            </a:p>
          </p:txBody>
        </p:sp>
      </p:grpSp>
      <p:grpSp>
        <p:nvGrpSpPr>
          <p:cNvPr id="5" name="Group 5">
            <a:extLst>
              <a:ext uri="{FF2B5EF4-FFF2-40B4-BE49-F238E27FC236}">
                <a16:creationId xmlns:a16="http://schemas.microsoft.com/office/drawing/2014/main" id="{A80F1C0A-301D-638D-84A4-934C4AB0AF75}"/>
              </a:ext>
            </a:extLst>
          </p:cNvPr>
          <p:cNvGrpSpPr>
            <a:grpSpLocks noChangeAspect="1"/>
          </p:cNvGrpSpPr>
          <p:nvPr userDrawn="1"/>
        </p:nvGrpSpPr>
        <p:grpSpPr>
          <a:xfrm>
            <a:off x="9987284" y="2103596"/>
            <a:ext cx="12503082" cy="10287000"/>
            <a:chOff x="0" y="0"/>
            <a:chExt cx="6184570" cy="5088399"/>
          </a:xfrm>
        </p:grpSpPr>
        <p:sp>
          <p:nvSpPr>
            <p:cNvPr id="6" name="Freeform 6">
              <a:extLst>
                <a:ext uri="{FF2B5EF4-FFF2-40B4-BE49-F238E27FC236}">
                  <a16:creationId xmlns:a16="http://schemas.microsoft.com/office/drawing/2014/main" id="{0FA0DC33-B89E-6597-EE08-7FBD06641354}"/>
                </a:ext>
              </a:extLst>
            </p:cNvPr>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solidFill>
              <a:srgbClr val="FFFFFF">
                <a:alpha val="55686"/>
              </a:srgbClr>
            </a:solidFill>
          </p:spPr>
          <p:txBody>
            <a:bodyPr/>
            <a:lstStyle/>
            <a:p>
              <a:endParaRPr lang="en-CA" sz="1800"/>
            </a:p>
          </p:txBody>
        </p:sp>
        <p:sp>
          <p:nvSpPr>
            <p:cNvPr id="7" name="Freeform 7">
              <a:extLst>
                <a:ext uri="{FF2B5EF4-FFF2-40B4-BE49-F238E27FC236}">
                  <a16:creationId xmlns:a16="http://schemas.microsoft.com/office/drawing/2014/main" id="{A5E25B32-3390-D3EB-2E5C-908C2023AAE3}"/>
                </a:ext>
              </a:extLst>
            </p:cNvPr>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blipFill>
              <a:blip r:embed="rId2">
                <a:alphaModFix amt="56000"/>
              </a:blip>
              <a:stretch>
                <a:fillRect l="-27653" t="-44737" b="-11000"/>
              </a:stretch>
            </a:blipFill>
          </p:spPr>
          <p:txBody>
            <a:bodyPr/>
            <a:lstStyle/>
            <a:p>
              <a:endParaRPr lang="en-CA" sz="1800"/>
            </a:p>
          </p:txBody>
        </p:sp>
      </p:grpSp>
      <p:grpSp>
        <p:nvGrpSpPr>
          <p:cNvPr id="9" name="Group 8">
            <a:extLst>
              <a:ext uri="{FF2B5EF4-FFF2-40B4-BE49-F238E27FC236}">
                <a16:creationId xmlns:a16="http://schemas.microsoft.com/office/drawing/2014/main" id="{4E878598-A66B-8CDD-C079-FD663FF08F7A}"/>
              </a:ext>
            </a:extLst>
          </p:cNvPr>
          <p:cNvGrpSpPr/>
          <p:nvPr userDrawn="1"/>
        </p:nvGrpSpPr>
        <p:grpSpPr>
          <a:xfrm>
            <a:off x="10334096" y="7247096"/>
            <a:ext cx="7555842" cy="3482406"/>
            <a:chOff x="0" y="0"/>
            <a:chExt cx="406400" cy="187305"/>
          </a:xfrm>
        </p:grpSpPr>
        <p:sp>
          <p:nvSpPr>
            <p:cNvPr id="10" name="Freeform 9">
              <a:extLst>
                <a:ext uri="{FF2B5EF4-FFF2-40B4-BE49-F238E27FC236}">
                  <a16:creationId xmlns:a16="http://schemas.microsoft.com/office/drawing/2014/main" id="{B98FDF07-1A2D-335A-0263-527C9A0ED91D}"/>
                </a:ext>
              </a:extLst>
            </p:cNvPr>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BA0020">
                <a:alpha val="80000"/>
              </a:srgbClr>
            </a:solidFill>
          </p:spPr>
          <p:txBody>
            <a:bodyPr/>
            <a:lstStyle/>
            <a:p>
              <a:endParaRPr lang="en-CA" sz="1800"/>
            </a:p>
          </p:txBody>
        </p:sp>
        <p:sp>
          <p:nvSpPr>
            <p:cNvPr id="11" name="TextBox 10">
              <a:extLst>
                <a:ext uri="{FF2B5EF4-FFF2-40B4-BE49-F238E27FC236}">
                  <a16:creationId xmlns:a16="http://schemas.microsoft.com/office/drawing/2014/main" id="{B500E3DA-C380-3BF9-D04A-C3648625BAAA}"/>
                </a:ext>
              </a:extLst>
            </p:cNvPr>
            <p:cNvSpPr txBox="1"/>
            <p:nvPr/>
          </p:nvSpPr>
          <p:spPr>
            <a:xfrm>
              <a:off x="127000" y="-66675"/>
              <a:ext cx="558800" cy="676275"/>
            </a:xfrm>
            <a:prstGeom prst="rect">
              <a:avLst/>
            </a:prstGeom>
          </p:spPr>
          <p:txBody>
            <a:bodyPr lIns="33867" tIns="33867" rIns="33867" bIns="33867" rtlCol="0" anchor="ctr"/>
            <a:lstStyle/>
            <a:p>
              <a:pPr algn="ctr">
                <a:lnSpc>
                  <a:spcPts val="2100"/>
                </a:lnSpc>
              </a:pPr>
              <a:endParaRPr sz="1800"/>
            </a:p>
          </p:txBody>
        </p:sp>
      </p:grpSp>
      <p:sp>
        <p:nvSpPr>
          <p:cNvPr id="12" name="Title 1">
            <a:extLst>
              <a:ext uri="{FF2B5EF4-FFF2-40B4-BE49-F238E27FC236}">
                <a16:creationId xmlns:a16="http://schemas.microsoft.com/office/drawing/2014/main" id="{0067C83F-ACDC-D9DE-FA2F-C79F2BC54065}"/>
              </a:ext>
            </a:extLst>
          </p:cNvPr>
          <p:cNvSpPr>
            <a:spLocks noGrp="1"/>
          </p:cNvSpPr>
          <p:nvPr>
            <p:ph type="title"/>
          </p:nvPr>
        </p:nvSpPr>
        <p:spPr>
          <a:xfrm>
            <a:off x="878988" y="1056811"/>
            <a:ext cx="7988565" cy="2904449"/>
          </a:xfrm>
        </p:spPr>
        <p:txBody>
          <a:bodyPr anchor="b">
            <a:normAutofit/>
          </a:bodyPr>
          <a:lstStyle>
            <a:lvl1pPr algn="l">
              <a:defRPr sz="6000" b="1">
                <a:solidFill>
                  <a:schemeClr val="bg2">
                    <a:lumMod val="50000"/>
                  </a:schemeClr>
                </a:solidFill>
                <a:latin typeface="Arial Black" panose="020B0A04020102020204" pitchFamily="34" charset="0"/>
              </a:defRPr>
            </a:lvl1pPr>
          </a:lstStyle>
          <a:p>
            <a:r>
              <a:rPr lang="en-US" dirty="0"/>
              <a:t>Click to edit Master title style</a:t>
            </a:r>
            <a:endParaRPr lang="en-CA" dirty="0"/>
          </a:p>
        </p:txBody>
      </p:sp>
      <p:pic>
        <p:nvPicPr>
          <p:cNvPr id="14" name="Picture 19">
            <a:extLst>
              <a:ext uri="{FF2B5EF4-FFF2-40B4-BE49-F238E27FC236}">
                <a16:creationId xmlns:a16="http://schemas.microsoft.com/office/drawing/2014/main" id="{DFB69238-080D-CF8D-9BCE-D6B3C0024E48}"/>
              </a:ext>
            </a:extLst>
          </p:cNvPr>
          <p:cNvPicPr>
            <a:picLocks noChangeAspect="1"/>
          </p:cNvPicPr>
          <p:nvPr userDrawn="1"/>
        </p:nvPicPr>
        <p:blipFill>
          <a:blip r:embed="rId3"/>
          <a:srcRect/>
          <a:stretch>
            <a:fillRect/>
          </a:stretch>
        </p:blipFill>
        <p:spPr>
          <a:xfrm>
            <a:off x="14592359" y="774371"/>
            <a:ext cx="2972439" cy="1040354"/>
          </a:xfrm>
          <a:prstGeom prst="rect">
            <a:avLst/>
          </a:prstGeom>
        </p:spPr>
      </p:pic>
    </p:spTree>
    <p:extLst>
      <p:ext uri="{BB962C8B-B14F-4D97-AF65-F5344CB8AC3E}">
        <p14:creationId xmlns:p14="http://schemas.microsoft.com/office/powerpoint/2010/main" val="1448758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10" name="Picture 19">
            <a:extLst>
              <a:ext uri="{FF2B5EF4-FFF2-40B4-BE49-F238E27FC236}">
                <a16:creationId xmlns:a16="http://schemas.microsoft.com/office/drawing/2014/main" id="{F784061E-4EA8-DD42-0699-18A23B57FB99}"/>
              </a:ext>
            </a:extLst>
          </p:cNvPr>
          <p:cNvPicPr>
            <a:picLocks noChangeAspect="1"/>
          </p:cNvPicPr>
          <p:nvPr userDrawn="1"/>
        </p:nvPicPr>
        <p:blipFill>
          <a:blip r:embed="rId2"/>
          <a:srcRect/>
          <a:stretch>
            <a:fillRect/>
          </a:stretch>
        </p:blipFill>
        <p:spPr>
          <a:xfrm>
            <a:off x="14592359" y="411956"/>
            <a:ext cx="2972439" cy="1040354"/>
          </a:xfrm>
          <a:prstGeom prst="rect">
            <a:avLst/>
          </a:prstGeom>
        </p:spPr>
      </p:pic>
      <p:sp>
        <p:nvSpPr>
          <p:cNvPr id="13" name="Freeform 3">
            <a:extLst>
              <a:ext uri="{FF2B5EF4-FFF2-40B4-BE49-F238E27FC236}">
                <a16:creationId xmlns:a16="http://schemas.microsoft.com/office/drawing/2014/main" id="{4D42220E-0674-80EB-2AA3-2F2502A83B3E}"/>
              </a:ext>
            </a:extLst>
          </p:cNvPr>
          <p:cNvSpPr/>
          <p:nvPr userDrawn="1"/>
        </p:nvSpPr>
        <p:spPr>
          <a:xfrm rot="10800000">
            <a:off x="1475939" y="-6006471"/>
            <a:ext cx="32780247" cy="818361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E8223B"/>
          </a:solidFill>
        </p:spPr>
        <p:txBody>
          <a:bodyPr/>
          <a:lstStyle/>
          <a:p>
            <a:endParaRPr lang="en-CA" sz="2700"/>
          </a:p>
        </p:txBody>
      </p:sp>
      <p:sp>
        <p:nvSpPr>
          <p:cNvPr id="14" name="Date Placeholder 2">
            <a:extLst>
              <a:ext uri="{FF2B5EF4-FFF2-40B4-BE49-F238E27FC236}">
                <a16:creationId xmlns:a16="http://schemas.microsoft.com/office/drawing/2014/main" id="{3FA0E0FF-79FF-C3F0-24D5-C8511EC4E97B}"/>
              </a:ext>
            </a:extLst>
          </p:cNvPr>
          <p:cNvSpPr>
            <a:spLocks noGrp="1"/>
          </p:cNvSpPr>
          <p:nvPr>
            <p:ph type="dt" sz="half" idx="10"/>
          </p:nvPr>
        </p:nvSpPr>
        <p:spPr>
          <a:xfrm>
            <a:off x="412812" y="9585857"/>
            <a:ext cx="1809258" cy="547688"/>
          </a:xfrm>
        </p:spPr>
        <p:txBody>
          <a:bodyPr/>
          <a:lstStyle>
            <a:lvl1pPr algn="r">
              <a:defRPr sz="2400"/>
            </a:lvl1pPr>
          </a:lstStyle>
          <a:p>
            <a:fld id="{1ED92635-F151-44F6-A8E6-46D33BD92A8F}" type="datetime1">
              <a:rPr lang="en-US" smtClean="0"/>
              <a:t>5/14/24</a:t>
            </a:fld>
            <a:endParaRPr lang="en-US"/>
          </a:p>
        </p:txBody>
      </p:sp>
      <p:sp>
        <p:nvSpPr>
          <p:cNvPr id="15" name="Footer Placeholder 3">
            <a:extLst>
              <a:ext uri="{FF2B5EF4-FFF2-40B4-BE49-F238E27FC236}">
                <a16:creationId xmlns:a16="http://schemas.microsoft.com/office/drawing/2014/main" id="{E0C2BC20-C490-8CA6-8D3C-A42F39D7E91E}"/>
              </a:ext>
            </a:extLst>
          </p:cNvPr>
          <p:cNvSpPr>
            <a:spLocks noGrp="1"/>
          </p:cNvSpPr>
          <p:nvPr>
            <p:ph type="ftr" sz="quarter" idx="11"/>
          </p:nvPr>
        </p:nvSpPr>
        <p:spPr>
          <a:xfrm>
            <a:off x="2222071" y="9585857"/>
            <a:ext cx="12370289" cy="547686"/>
          </a:xfrm>
        </p:spPr>
        <p:txBody>
          <a:bodyPr/>
          <a:lstStyle>
            <a:lvl1pPr algn="l">
              <a:defRPr sz="2400"/>
            </a:lvl1pPr>
          </a:lstStyle>
          <a:p>
            <a:r>
              <a:rPr lang="en-US" dirty="0"/>
              <a:t>© Volunteer Canada | volunteer.ca</a:t>
            </a:r>
          </a:p>
        </p:txBody>
      </p:sp>
      <p:grpSp>
        <p:nvGrpSpPr>
          <p:cNvPr id="16" name="Group 5">
            <a:extLst>
              <a:ext uri="{FF2B5EF4-FFF2-40B4-BE49-F238E27FC236}">
                <a16:creationId xmlns:a16="http://schemas.microsoft.com/office/drawing/2014/main" id="{0327B2DE-6FB8-B163-5CDE-073BE93EFAEF}"/>
              </a:ext>
            </a:extLst>
          </p:cNvPr>
          <p:cNvGrpSpPr/>
          <p:nvPr userDrawn="1"/>
        </p:nvGrpSpPr>
        <p:grpSpPr>
          <a:xfrm rot="-10800000">
            <a:off x="-9255654" y="-8276786"/>
            <a:ext cx="22677419" cy="12610449"/>
            <a:chOff x="0" y="-66675"/>
            <a:chExt cx="1216146" cy="676275"/>
          </a:xfrm>
        </p:grpSpPr>
        <p:sp>
          <p:nvSpPr>
            <p:cNvPr id="17" name="Freeform 6">
              <a:extLst>
                <a:ext uri="{FF2B5EF4-FFF2-40B4-BE49-F238E27FC236}">
                  <a16:creationId xmlns:a16="http://schemas.microsoft.com/office/drawing/2014/main" id="{7372AFCE-36FC-C8B5-040C-1C23F0A88C01}"/>
                </a:ext>
              </a:extLst>
            </p:cNvPr>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BA0020"/>
            </a:solidFill>
          </p:spPr>
          <p:txBody>
            <a:bodyPr/>
            <a:lstStyle/>
            <a:p>
              <a:endParaRPr lang="en-CA" sz="2700"/>
            </a:p>
          </p:txBody>
        </p:sp>
        <p:sp>
          <p:nvSpPr>
            <p:cNvPr id="18" name="TextBox 7">
              <a:extLst>
                <a:ext uri="{FF2B5EF4-FFF2-40B4-BE49-F238E27FC236}">
                  <a16:creationId xmlns:a16="http://schemas.microsoft.com/office/drawing/2014/main" id="{3205A733-4F9A-301D-4E60-4EE8AEDD9CD2}"/>
                </a:ext>
              </a:extLst>
            </p:cNvPr>
            <p:cNvSpPr txBox="1"/>
            <p:nvPr/>
          </p:nvSpPr>
          <p:spPr>
            <a:xfrm>
              <a:off x="127000" y="-66675"/>
              <a:ext cx="558800" cy="676275"/>
            </a:xfrm>
            <a:prstGeom prst="rect">
              <a:avLst/>
            </a:prstGeom>
          </p:spPr>
          <p:txBody>
            <a:bodyPr lIns="50800" tIns="50800" rIns="50800" bIns="50800" rtlCol="0" anchor="ctr"/>
            <a:lstStyle/>
            <a:p>
              <a:pPr algn="ctr">
                <a:lnSpc>
                  <a:spcPts val="3150"/>
                </a:lnSpc>
              </a:pPr>
              <a:endParaRPr sz="2700"/>
            </a:p>
          </p:txBody>
        </p:sp>
      </p:grpSp>
      <p:pic>
        <p:nvPicPr>
          <p:cNvPr id="19" name="Picture 19">
            <a:extLst>
              <a:ext uri="{FF2B5EF4-FFF2-40B4-BE49-F238E27FC236}">
                <a16:creationId xmlns:a16="http://schemas.microsoft.com/office/drawing/2014/main" id="{C174C8A1-EC1F-0B56-E9B7-4E33E9D52BF4}"/>
              </a:ext>
            </a:extLst>
          </p:cNvPr>
          <p:cNvPicPr>
            <a:picLocks noChangeAspect="1"/>
          </p:cNvPicPr>
          <p:nvPr userDrawn="1"/>
        </p:nvPicPr>
        <p:blipFill>
          <a:blip r:embed="rId2"/>
          <a:srcRect/>
          <a:stretch>
            <a:fillRect/>
          </a:stretch>
        </p:blipFill>
        <p:spPr>
          <a:xfrm>
            <a:off x="14592359" y="774371"/>
            <a:ext cx="2972439" cy="1040354"/>
          </a:xfrm>
          <a:prstGeom prst="rect">
            <a:avLst/>
          </a:prstGeom>
        </p:spPr>
      </p:pic>
      <p:sp>
        <p:nvSpPr>
          <p:cNvPr id="20" name="Slide Number Placeholder 4">
            <a:extLst>
              <a:ext uri="{FF2B5EF4-FFF2-40B4-BE49-F238E27FC236}">
                <a16:creationId xmlns:a16="http://schemas.microsoft.com/office/drawing/2014/main" id="{C7455CCC-CD62-1666-0A02-07621A18EF82}"/>
              </a:ext>
            </a:extLst>
          </p:cNvPr>
          <p:cNvSpPr>
            <a:spLocks noGrp="1"/>
          </p:cNvSpPr>
          <p:nvPr>
            <p:ph type="sldNum" sz="quarter" idx="12"/>
          </p:nvPr>
        </p:nvSpPr>
        <p:spPr>
          <a:xfrm>
            <a:off x="14665662" y="9585854"/>
            <a:ext cx="3200400" cy="547688"/>
          </a:xfrm>
        </p:spPr>
        <p:txBody>
          <a:bodyPr/>
          <a:lstStyle>
            <a:lvl1pPr>
              <a:defRPr sz="2400"/>
            </a:lvl1pPr>
          </a:lstStyle>
          <a:p>
            <a:fld id="{B6F15528-21DE-4FAA-801E-634DDDAF4B2B}" type="slidenum">
              <a:rPr lang="en-US" smtClean="0"/>
              <a:pPr/>
              <a:t>‹#›</a:t>
            </a:fld>
            <a:endParaRPr lang="en-US"/>
          </a:p>
        </p:txBody>
      </p:sp>
      <p:sp>
        <p:nvSpPr>
          <p:cNvPr id="21" name="Title 1">
            <a:extLst>
              <a:ext uri="{FF2B5EF4-FFF2-40B4-BE49-F238E27FC236}">
                <a16:creationId xmlns:a16="http://schemas.microsoft.com/office/drawing/2014/main" id="{675E7BCB-8B8B-BB5E-9C2B-B5F1921E20F6}"/>
              </a:ext>
            </a:extLst>
          </p:cNvPr>
          <p:cNvSpPr>
            <a:spLocks noGrp="1"/>
          </p:cNvSpPr>
          <p:nvPr>
            <p:ph type="title"/>
          </p:nvPr>
        </p:nvSpPr>
        <p:spPr>
          <a:xfrm>
            <a:off x="723203" y="411956"/>
            <a:ext cx="10419920" cy="2500259"/>
          </a:xfrm>
        </p:spPr>
        <p:txBody>
          <a:bodyPr anchor="ctr">
            <a:normAutofit/>
          </a:bodyPr>
          <a:lstStyle>
            <a:lvl1pPr algn="l">
              <a:defRPr sz="6000" b="1">
                <a:solidFill>
                  <a:schemeClr val="bg1"/>
                </a:solidFill>
                <a:latin typeface="Arial Black" panose="020B0A040201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1452013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10" name="Picture 19">
            <a:extLst>
              <a:ext uri="{FF2B5EF4-FFF2-40B4-BE49-F238E27FC236}">
                <a16:creationId xmlns:a16="http://schemas.microsoft.com/office/drawing/2014/main" id="{F784061E-4EA8-DD42-0699-18A23B57FB99}"/>
              </a:ext>
            </a:extLst>
          </p:cNvPr>
          <p:cNvPicPr>
            <a:picLocks noChangeAspect="1"/>
          </p:cNvPicPr>
          <p:nvPr userDrawn="1"/>
        </p:nvPicPr>
        <p:blipFill>
          <a:blip r:embed="rId2"/>
          <a:srcRect/>
          <a:stretch>
            <a:fillRect/>
          </a:stretch>
        </p:blipFill>
        <p:spPr>
          <a:xfrm>
            <a:off x="14592359" y="411956"/>
            <a:ext cx="2972439" cy="1040354"/>
          </a:xfrm>
          <a:prstGeom prst="rect">
            <a:avLst/>
          </a:prstGeom>
        </p:spPr>
      </p:pic>
      <p:sp>
        <p:nvSpPr>
          <p:cNvPr id="13" name="Freeform 3">
            <a:extLst>
              <a:ext uri="{FF2B5EF4-FFF2-40B4-BE49-F238E27FC236}">
                <a16:creationId xmlns:a16="http://schemas.microsoft.com/office/drawing/2014/main" id="{4D42220E-0674-80EB-2AA3-2F2502A83B3E}"/>
              </a:ext>
            </a:extLst>
          </p:cNvPr>
          <p:cNvSpPr/>
          <p:nvPr userDrawn="1"/>
        </p:nvSpPr>
        <p:spPr>
          <a:xfrm rot="10800000">
            <a:off x="1475939" y="-6006471"/>
            <a:ext cx="32780247" cy="818361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E8223B"/>
          </a:solidFill>
        </p:spPr>
        <p:txBody>
          <a:bodyPr/>
          <a:lstStyle/>
          <a:p>
            <a:endParaRPr lang="en-CA" sz="2700"/>
          </a:p>
        </p:txBody>
      </p:sp>
      <p:sp>
        <p:nvSpPr>
          <p:cNvPr id="14" name="Date Placeholder 2">
            <a:extLst>
              <a:ext uri="{FF2B5EF4-FFF2-40B4-BE49-F238E27FC236}">
                <a16:creationId xmlns:a16="http://schemas.microsoft.com/office/drawing/2014/main" id="{3FA0E0FF-79FF-C3F0-24D5-C8511EC4E97B}"/>
              </a:ext>
            </a:extLst>
          </p:cNvPr>
          <p:cNvSpPr>
            <a:spLocks noGrp="1"/>
          </p:cNvSpPr>
          <p:nvPr>
            <p:ph type="dt" sz="half" idx="10"/>
          </p:nvPr>
        </p:nvSpPr>
        <p:spPr>
          <a:xfrm>
            <a:off x="412812" y="9585857"/>
            <a:ext cx="1809258" cy="547688"/>
          </a:xfrm>
        </p:spPr>
        <p:txBody>
          <a:bodyPr/>
          <a:lstStyle>
            <a:lvl1pPr algn="r">
              <a:defRPr sz="2400"/>
            </a:lvl1pPr>
          </a:lstStyle>
          <a:p>
            <a:fld id="{1ED92635-F151-44F6-A8E6-46D33BD92A8F}" type="datetime1">
              <a:rPr lang="en-US" smtClean="0"/>
              <a:t>5/14/24</a:t>
            </a:fld>
            <a:endParaRPr lang="en-US"/>
          </a:p>
        </p:txBody>
      </p:sp>
      <p:sp>
        <p:nvSpPr>
          <p:cNvPr id="15" name="Footer Placeholder 3">
            <a:extLst>
              <a:ext uri="{FF2B5EF4-FFF2-40B4-BE49-F238E27FC236}">
                <a16:creationId xmlns:a16="http://schemas.microsoft.com/office/drawing/2014/main" id="{E0C2BC20-C490-8CA6-8D3C-A42F39D7E91E}"/>
              </a:ext>
            </a:extLst>
          </p:cNvPr>
          <p:cNvSpPr>
            <a:spLocks noGrp="1"/>
          </p:cNvSpPr>
          <p:nvPr>
            <p:ph type="ftr" sz="quarter" idx="11"/>
          </p:nvPr>
        </p:nvSpPr>
        <p:spPr>
          <a:xfrm>
            <a:off x="2222071" y="9585857"/>
            <a:ext cx="12370289" cy="547686"/>
          </a:xfrm>
        </p:spPr>
        <p:txBody>
          <a:bodyPr/>
          <a:lstStyle>
            <a:lvl1pPr algn="l">
              <a:defRPr sz="2400"/>
            </a:lvl1pPr>
          </a:lstStyle>
          <a:p>
            <a:r>
              <a:rPr lang="en-US" dirty="0"/>
              <a:t>© Volunteer Canada | volunteer.ca</a:t>
            </a:r>
          </a:p>
        </p:txBody>
      </p:sp>
      <p:grpSp>
        <p:nvGrpSpPr>
          <p:cNvPr id="16" name="Group 5">
            <a:extLst>
              <a:ext uri="{FF2B5EF4-FFF2-40B4-BE49-F238E27FC236}">
                <a16:creationId xmlns:a16="http://schemas.microsoft.com/office/drawing/2014/main" id="{0327B2DE-6FB8-B163-5CDE-073BE93EFAEF}"/>
              </a:ext>
            </a:extLst>
          </p:cNvPr>
          <p:cNvGrpSpPr/>
          <p:nvPr userDrawn="1"/>
        </p:nvGrpSpPr>
        <p:grpSpPr>
          <a:xfrm rot="-10800000">
            <a:off x="-9255654" y="-8276786"/>
            <a:ext cx="22677419" cy="12610449"/>
            <a:chOff x="0" y="-66675"/>
            <a:chExt cx="1216146" cy="676275"/>
          </a:xfrm>
        </p:grpSpPr>
        <p:sp>
          <p:nvSpPr>
            <p:cNvPr id="17" name="Freeform 6">
              <a:extLst>
                <a:ext uri="{FF2B5EF4-FFF2-40B4-BE49-F238E27FC236}">
                  <a16:creationId xmlns:a16="http://schemas.microsoft.com/office/drawing/2014/main" id="{7372AFCE-36FC-C8B5-040C-1C23F0A88C01}"/>
                </a:ext>
              </a:extLst>
            </p:cNvPr>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BA0020"/>
            </a:solidFill>
          </p:spPr>
          <p:txBody>
            <a:bodyPr/>
            <a:lstStyle/>
            <a:p>
              <a:endParaRPr lang="en-CA" sz="2700"/>
            </a:p>
          </p:txBody>
        </p:sp>
        <p:sp>
          <p:nvSpPr>
            <p:cNvPr id="18" name="TextBox 7">
              <a:extLst>
                <a:ext uri="{FF2B5EF4-FFF2-40B4-BE49-F238E27FC236}">
                  <a16:creationId xmlns:a16="http://schemas.microsoft.com/office/drawing/2014/main" id="{3205A733-4F9A-301D-4E60-4EE8AEDD9CD2}"/>
                </a:ext>
              </a:extLst>
            </p:cNvPr>
            <p:cNvSpPr txBox="1"/>
            <p:nvPr/>
          </p:nvSpPr>
          <p:spPr>
            <a:xfrm>
              <a:off x="127000" y="-66675"/>
              <a:ext cx="558800" cy="676275"/>
            </a:xfrm>
            <a:prstGeom prst="rect">
              <a:avLst/>
            </a:prstGeom>
          </p:spPr>
          <p:txBody>
            <a:bodyPr lIns="50800" tIns="50800" rIns="50800" bIns="50800" rtlCol="0" anchor="ctr"/>
            <a:lstStyle/>
            <a:p>
              <a:pPr algn="ctr">
                <a:lnSpc>
                  <a:spcPts val="3150"/>
                </a:lnSpc>
              </a:pPr>
              <a:endParaRPr sz="2700"/>
            </a:p>
          </p:txBody>
        </p:sp>
      </p:grpSp>
      <p:pic>
        <p:nvPicPr>
          <p:cNvPr id="19" name="Picture 19">
            <a:extLst>
              <a:ext uri="{FF2B5EF4-FFF2-40B4-BE49-F238E27FC236}">
                <a16:creationId xmlns:a16="http://schemas.microsoft.com/office/drawing/2014/main" id="{C174C8A1-EC1F-0B56-E9B7-4E33E9D52BF4}"/>
              </a:ext>
            </a:extLst>
          </p:cNvPr>
          <p:cNvPicPr>
            <a:picLocks noChangeAspect="1"/>
          </p:cNvPicPr>
          <p:nvPr userDrawn="1"/>
        </p:nvPicPr>
        <p:blipFill>
          <a:blip r:embed="rId2"/>
          <a:srcRect/>
          <a:stretch>
            <a:fillRect/>
          </a:stretch>
        </p:blipFill>
        <p:spPr>
          <a:xfrm>
            <a:off x="14592359" y="774371"/>
            <a:ext cx="2972439" cy="1040354"/>
          </a:xfrm>
          <a:prstGeom prst="rect">
            <a:avLst/>
          </a:prstGeom>
        </p:spPr>
      </p:pic>
      <p:sp>
        <p:nvSpPr>
          <p:cNvPr id="20" name="Slide Number Placeholder 4">
            <a:extLst>
              <a:ext uri="{FF2B5EF4-FFF2-40B4-BE49-F238E27FC236}">
                <a16:creationId xmlns:a16="http://schemas.microsoft.com/office/drawing/2014/main" id="{C7455CCC-CD62-1666-0A02-07621A18EF82}"/>
              </a:ext>
            </a:extLst>
          </p:cNvPr>
          <p:cNvSpPr>
            <a:spLocks noGrp="1"/>
          </p:cNvSpPr>
          <p:nvPr>
            <p:ph type="sldNum" sz="quarter" idx="12"/>
          </p:nvPr>
        </p:nvSpPr>
        <p:spPr>
          <a:xfrm>
            <a:off x="14665662" y="9585854"/>
            <a:ext cx="3200400" cy="547688"/>
          </a:xfrm>
        </p:spPr>
        <p:txBody>
          <a:bodyPr/>
          <a:lstStyle>
            <a:lvl1pPr>
              <a:defRPr sz="2400"/>
            </a:lvl1pPr>
          </a:lstStyle>
          <a:p>
            <a:fld id="{B6F15528-21DE-4FAA-801E-634DDDAF4B2B}" type="slidenum">
              <a:rPr lang="en-US" smtClean="0"/>
              <a:pPr/>
              <a:t>‹#›</a:t>
            </a:fld>
            <a:endParaRPr lang="en-US"/>
          </a:p>
        </p:txBody>
      </p:sp>
      <p:sp>
        <p:nvSpPr>
          <p:cNvPr id="21" name="Title 1">
            <a:extLst>
              <a:ext uri="{FF2B5EF4-FFF2-40B4-BE49-F238E27FC236}">
                <a16:creationId xmlns:a16="http://schemas.microsoft.com/office/drawing/2014/main" id="{675E7BCB-8B8B-BB5E-9C2B-B5F1921E20F6}"/>
              </a:ext>
            </a:extLst>
          </p:cNvPr>
          <p:cNvSpPr>
            <a:spLocks noGrp="1"/>
          </p:cNvSpPr>
          <p:nvPr>
            <p:ph type="title"/>
          </p:nvPr>
        </p:nvSpPr>
        <p:spPr>
          <a:xfrm>
            <a:off x="723203" y="411956"/>
            <a:ext cx="10419920" cy="2500259"/>
          </a:xfrm>
        </p:spPr>
        <p:txBody>
          <a:bodyPr anchor="ctr">
            <a:normAutofit/>
          </a:bodyPr>
          <a:lstStyle>
            <a:lvl1pPr algn="l">
              <a:defRPr sz="6000" b="1">
                <a:solidFill>
                  <a:schemeClr val="bg1"/>
                </a:solidFill>
                <a:latin typeface="Arial Black" panose="020B0A040201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645161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10" name="Picture 19">
            <a:extLst>
              <a:ext uri="{FF2B5EF4-FFF2-40B4-BE49-F238E27FC236}">
                <a16:creationId xmlns:a16="http://schemas.microsoft.com/office/drawing/2014/main" id="{F784061E-4EA8-DD42-0699-18A23B57FB99}"/>
              </a:ext>
            </a:extLst>
          </p:cNvPr>
          <p:cNvPicPr>
            <a:picLocks noChangeAspect="1"/>
          </p:cNvPicPr>
          <p:nvPr userDrawn="1"/>
        </p:nvPicPr>
        <p:blipFill>
          <a:blip r:embed="rId2"/>
          <a:srcRect/>
          <a:stretch>
            <a:fillRect/>
          </a:stretch>
        </p:blipFill>
        <p:spPr>
          <a:xfrm>
            <a:off x="14592359" y="411956"/>
            <a:ext cx="2972439" cy="1040354"/>
          </a:xfrm>
          <a:prstGeom prst="rect">
            <a:avLst/>
          </a:prstGeom>
        </p:spPr>
      </p:pic>
      <p:sp>
        <p:nvSpPr>
          <p:cNvPr id="13" name="Freeform 3">
            <a:extLst>
              <a:ext uri="{FF2B5EF4-FFF2-40B4-BE49-F238E27FC236}">
                <a16:creationId xmlns:a16="http://schemas.microsoft.com/office/drawing/2014/main" id="{4D42220E-0674-80EB-2AA3-2F2502A83B3E}"/>
              </a:ext>
            </a:extLst>
          </p:cNvPr>
          <p:cNvSpPr/>
          <p:nvPr userDrawn="1"/>
        </p:nvSpPr>
        <p:spPr>
          <a:xfrm rot="10800000">
            <a:off x="1475939" y="-6006471"/>
            <a:ext cx="32780247" cy="818361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E8223B"/>
          </a:solidFill>
        </p:spPr>
        <p:txBody>
          <a:bodyPr/>
          <a:lstStyle/>
          <a:p>
            <a:endParaRPr lang="en-CA" sz="2700"/>
          </a:p>
        </p:txBody>
      </p:sp>
      <p:sp>
        <p:nvSpPr>
          <p:cNvPr id="14" name="Date Placeholder 2">
            <a:extLst>
              <a:ext uri="{FF2B5EF4-FFF2-40B4-BE49-F238E27FC236}">
                <a16:creationId xmlns:a16="http://schemas.microsoft.com/office/drawing/2014/main" id="{3FA0E0FF-79FF-C3F0-24D5-C8511EC4E97B}"/>
              </a:ext>
            </a:extLst>
          </p:cNvPr>
          <p:cNvSpPr>
            <a:spLocks noGrp="1"/>
          </p:cNvSpPr>
          <p:nvPr>
            <p:ph type="dt" sz="half" idx="10"/>
          </p:nvPr>
        </p:nvSpPr>
        <p:spPr>
          <a:xfrm>
            <a:off x="412812" y="9585857"/>
            <a:ext cx="1809258" cy="547688"/>
          </a:xfrm>
        </p:spPr>
        <p:txBody>
          <a:bodyPr/>
          <a:lstStyle>
            <a:lvl1pPr algn="r">
              <a:defRPr sz="2400"/>
            </a:lvl1pPr>
          </a:lstStyle>
          <a:p>
            <a:fld id="{1ED92635-F151-44F6-A8E6-46D33BD92A8F}" type="datetime1">
              <a:rPr lang="en-US" smtClean="0"/>
              <a:t>5/14/24</a:t>
            </a:fld>
            <a:endParaRPr lang="en-US"/>
          </a:p>
        </p:txBody>
      </p:sp>
      <p:sp>
        <p:nvSpPr>
          <p:cNvPr id="15" name="Footer Placeholder 3">
            <a:extLst>
              <a:ext uri="{FF2B5EF4-FFF2-40B4-BE49-F238E27FC236}">
                <a16:creationId xmlns:a16="http://schemas.microsoft.com/office/drawing/2014/main" id="{E0C2BC20-C490-8CA6-8D3C-A42F39D7E91E}"/>
              </a:ext>
            </a:extLst>
          </p:cNvPr>
          <p:cNvSpPr>
            <a:spLocks noGrp="1"/>
          </p:cNvSpPr>
          <p:nvPr>
            <p:ph type="ftr" sz="quarter" idx="11"/>
          </p:nvPr>
        </p:nvSpPr>
        <p:spPr>
          <a:xfrm>
            <a:off x="2222071" y="9585857"/>
            <a:ext cx="12370289" cy="547686"/>
          </a:xfrm>
        </p:spPr>
        <p:txBody>
          <a:bodyPr/>
          <a:lstStyle>
            <a:lvl1pPr algn="l">
              <a:defRPr sz="2400"/>
            </a:lvl1pPr>
          </a:lstStyle>
          <a:p>
            <a:r>
              <a:rPr lang="en-US" dirty="0"/>
              <a:t>© Volunteer Canada | volunteer.ca</a:t>
            </a:r>
          </a:p>
        </p:txBody>
      </p:sp>
      <p:grpSp>
        <p:nvGrpSpPr>
          <p:cNvPr id="16" name="Group 5">
            <a:extLst>
              <a:ext uri="{FF2B5EF4-FFF2-40B4-BE49-F238E27FC236}">
                <a16:creationId xmlns:a16="http://schemas.microsoft.com/office/drawing/2014/main" id="{0327B2DE-6FB8-B163-5CDE-073BE93EFAEF}"/>
              </a:ext>
            </a:extLst>
          </p:cNvPr>
          <p:cNvGrpSpPr/>
          <p:nvPr userDrawn="1"/>
        </p:nvGrpSpPr>
        <p:grpSpPr>
          <a:xfrm rot="-10800000">
            <a:off x="-9255654" y="-8276786"/>
            <a:ext cx="22677419" cy="12610449"/>
            <a:chOff x="0" y="-66675"/>
            <a:chExt cx="1216146" cy="676275"/>
          </a:xfrm>
        </p:grpSpPr>
        <p:sp>
          <p:nvSpPr>
            <p:cNvPr id="17" name="Freeform 6">
              <a:extLst>
                <a:ext uri="{FF2B5EF4-FFF2-40B4-BE49-F238E27FC236}">
                  <a16:creationId xmlns:a16="http://schemas.microsoft.com/office/drawing/2014/main" id="{7372AFCE-36FC-C8B5-040C-1C23F0A88C01}"/>
                </a:ext>
              </a:extLst>
            </p:cNvPr>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BA0020"/>
            </a:solidFill>
          </p:spPr>
          <p:txBody>
            <a:bodyPr/>
            <a:lstStyle/>
            <a:p>
              <a:endParaRPr lang="en-CA" sz="2700"/>
            </a:p>
          </p:txBody>
        </p:sp>
        <p:sp>
          <p:nvSpPr>
            <p:cNvPr id="18" name="TextBox 7">
              <a:extLst>
                <a:ext uri="{FF2B5EF4-FFF2-40B4-BE49-F238E27FC236}">
                  <a16:creationId xmlns:a16="http://schemas.microsoft.com/office/drawing/2014/main" id="{3205A733-4F9A-301D-4E60-4EE8AEDD9CD2}"/>
                </a:ext>
              </a:extLst>
            </p:cNvPr>
            <p:cNvSpPr txBox="1"/>
            <p:nvPr/>
          </p:nvSpPr>
          <p:spPr>
            <a:xfrm>
              <a:off x="127000" y="-66675"/>
              <a:ext cx="558800" cy="676275"/>
            </a:xfrm>
            <a:prstGeom prst="rect">
              <a:avLst/>
            </a:prstGeom>
          </p:spPr>
          <p:txBody>
            <a:bodyPr lIns="50800" tIns="50800" rIns="50800" bIns="50800" rtlCol="0" anchor="ctr"/>
            <a:lstStyle/>
            <a:p>
              <a:pPr algn="ctr">
                <a:lnSpc>
                  <a:spcPts val="3150"/>
                </a:lnSpc>
              </a:pPr>
              <a:endParaRPr sz="2700"/>
            </a:p>
          </p:txBody>
        </p:sp>
      </p:grpSp>
      <p:pic>
        <p:nvPicPr>
          <p:cNvPr id="19" name="Picture 19">
            <a:extLst>
              <a:ext uri="{FF2B5EF4-FFF2-40B4-BE49-F238E27FC236}">
                <a16:creationId xmlns:a16="http://schemas.microsoft.com/office/drawing/2014/main" id="{C174C8A1-EC1F-0B56-E9B7-4E33E9D52BF4}"/>
              </a:ext>
            </a:extLst>
          </p:cNvPr>
          <p:cNvPicPr>
            <a:picLocks noChangeAspect="1"/>
          </p:cNvPicPr>
          <p:nvPr userDrawn="1"/>
        </p:nvPicPr>
        <p:blipFill>
          <a:blip r:embed="rId2"/>
          <a:srcRect/>
          <a:stretch>
            <a:fillRect/>
          </a:stretch>
        </p:blipFill>
        <p:spPr>
          <a:xfrm>
            <a:off x="14592359" y="774371"/>
            <a:ext cx="2972439" cy="1040354"/>
          </a:xfrm>
          <a:prstGeom prst="rect">
            <a:avLst/>
          </a:prstGeom>
        </p:spPr>
      </p:pic>
      <p:sp>
        <p:nvSpPr>
          <p:cNvPr id="20" name="Slide Number Placeholder 4">
            <a:extLst>
              <a:ext uri="{FF2B5EF4-FFF2-40B4-BE49-F238E27FC236}">
                <a16:creationId xmlns:a16="http://schemas.microsoft.com/office/drawing/2014/main" id="{C7455CCC-CD62-1666-0A02-07621A18EF82}"/>
              </a:ext>
            </a:extLst>
          </p:cNvPr>
          <p:cNvSpPr>
            <a:spLocks noGrp="1"/>
          </p:cNvSpPr>
          <p:nvPr>
            <p:ph type="sldNum" sz="quarter" idx="12"/>
          </p:nvPr>
        </p:nvSpPr>
        <p:spPr>
          <a:xfrm>
            <a:off x="14665662" y="9585854"/>
            <a:ext cx="3200400" cy="547688"/>
          </a:xfrm>
        </p:spPr>
        <p:txBody>
          <a:bodyPr/>
          <a:lstStyle>
            <a:lvl1pPr>
              <a:defRPr sz="2400"/>
            </a:lvl1pPr>
          </a:lstStyle>
          <a:p>
            <a:fld id="{B6F15528-21DE-4FAA-801E-634DDDAF4B2B}" type="slidenum">
              <a:rPr lang="en-US" smtClean="0"/>
              <a:pPr/>
              <a:t>‹#›</a:t>
            </a:fld>
            <a:endParaRPr lang="en-US"/>
          </a:p>
        </p:txBody>
      </p:sp>
      <p:sp>
        <p:nvSpPr>
          <p:cNvPr id="21" name="Title 1">
            <a:extLst>
              <a:ext uri="{FF2B5EF4-FFF2-40B4-BE49-F238E27FC236}">
                <a16:creationId xmlns:a16="http://schemas.microsoft.com/office/drawing/2014/main" id="{675E7BCB-8B8B-BB5E-9C2B-B5F1921E20F6}"/>
              </a:ext>
            </a:extLst>
          </p:cNvPr>
          <p:cNvSpPr>
            <a:spLocks noGrp="1"/>
          </p:cNvSpPr>
          <p:nvPr>
            <p:ph type="title"/>
          </p:nvPr>
        </p:nvSpPr>
        <p:spPr>
          <a:xfrm>
            <a:off x="723203" y="411956"/>
            <a:ext cx="10419920" cy="2500259"/>
          </a:xfrm>
        </p:spPr>
        <p:txBody>
          <a:bodyPr anchor="ctr">
            <a:normAutofit/>
          </a:bodyPr>
          <a:lstStyle>
            <a:lvl1pPr algn="l">
              <a:defRPr sz="6000" b="1">
                <a:solidFill>
                  <a:schemeClr val="bg1"/>
                </a:solidFill>
                <a:latin typeface="Arial Black" panose="020B0A040201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0161331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 id="2147483663" r:id="rId15"/>
    <p:sldLayoutId id="2147483664"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hyperlink" Target="https://www.vmpc.ca/cgi/page.cgi/member_blog.html" TargetMode="External"/><Relationship Id="rId3" Type="http://schemas.openxmlformats.org/officeDocument/2006/relationships/hyperlink" Target="http://www.volunteer.ca/" TargetMode="External"/><Relationship Id="rId7" Type="http://schemas.openxmlformats.org/officeDocument/2006/relationships/hyperlink" Target="https://volunteer.ca/index.php?MenuItemID=383"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volunteer.ca/Listings.php?ListType=VC_List_Public&amp;MenuItemID=385" TargetMode="External"/><Relationship Id="rId5" Type="http://schemas.openxmlformats.org/officeDocument/2006/relationships/hyperlink" Target="http://www.givingandvolunteering.ca/" TargetMode="External"/><Relationship Id="rId4" Type="http://schemas.openxmlformats.org/officeDocument/2006/relationships/hyperlink" Target="http://www.volunteerstrategy.ca/"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18.xml"/><Relationship Id="rId16"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png"/><Relationship Id="rId9" Type="http://schemas.openxmlformats.org/officeDocument/2006/relationships/image" Target="../media/image18.png"/><Relationship Id="rId14" Type="http://schemas.openxmlformats.org/officeDocument/2006/relationships/image" Target="../media/image23.sv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893126" y="4809270"/>
            <a:ext cx="6131643" cy="2490041"/>
          </a:xfrm>
          <a:prstGeom prst="rect">
            <a:avLst/>
          </a:prstGeom>
        </p:spPr>
        <p:txBody>
          <a:bodyPr wrap="square" lIns="0" tIns="0" rIns="0" bIns="0" rtlCol="0" anchor="t">
            <a:spAutoFit/>
          </a:bodyPr>
          <a:lstStyle/>
          <a:p>
            <a:pPr>
              <a:lnSpc>
                <a:spcPts val="6600"/>
              </a:lnSpc>
            </a:pPr>
            <a:r>
              <a:rPr lang="en-US" sz="4800" b="1" dirty="0">
                <a:solidFill>
                  <a:schemeClr val="bg2">
                    <a:lumMod val="25000"/>
                  </a:schemeClr>
                </a:solidFill>
                <a:latin typeface="Calibri (MS) Bold"/>
              </a:rPr>
              <a:t>Strategic Volunteer Engagement: Recruiting in a Time of Crisis</a:t>
            </a:r>
            <a:endParaRPr lang="en-US" b="1" dirty="0">
              <a:solidFill>
                <a:schemeClr val="bg2">
                  <a:lumMod val="25000"/>
                </a:schemeClr>
              </a:solidFill>
              <a:cs typeface="Calibri"/>
            </a:endParaRPr>
          </a:p>
        </p:txBody>
      </p:sp>
      <p:cxnSp>
        <p:nvCxnSpPr>
          <p:cNvPr id="28" name="Straight Connector 27">
            <a:extLst>
              <a:ext uri="{FF2B5EF4-FFF2-40B4-BE49-F238E27FC236}">
                <a16:creationId xmlns:a16="http://schemas.microsoft.com/office/drawing/2014/main" id="{4F0DC0B2-E968-2E23-51C6-F136273304BF}"/>
              </a:ext>
            </a:extLst>
          </p:cNvPr>
          <p:cNvCxnSpPr>
            <a:cxnSpLocks/>
          </p:cNvCxnSpPr>
          <p:nvPr/>
        </p:nvCxnSpPr>
        <p:spPr>
          <a:xfrm>
            <a:off x="893126" y="7645940"/>
            <a:ext cx="6131643"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EC899EB-D7CF-B516-C04A-06F9BFC39761}"/>
              </a:ext>
            </a:extLst>
          </p:cNvPr>
          <p:cNvSpPr txBox="1"/>
          <p:nvPr/>
        </p:nvSpPr>
        <p:spPr>
          <a:xfrm>
            <a:off x="769843" y="7992570"/>
            <a:ext cx="7332128" cy="133882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CA" sz="2700" b="1" dirty="0">
                <a:solidFill>
                  <a:schemeClr val="bg2">
                    <a:lumMod val="25000"/>
                  </a:schemeClr>
                </a:solidFill>
                <a:latin typeface="Calibri" panose="020F0502020204030204" pitchFamily="34" charset="0"/>
                <a:ea typeface="Times New Roman" panose="02020603050405020304" pitchFamily="18" charset="0"/>
              </a:rPr>
              <a:t>Dr. Megan Conway</a:t>
            </a:r>
          </a:p>
          <a:p>
            <a:pPr fontAlgn="base"/>
            <a:r>
              <a:rPr lang="en-US" sz="2700" dirty="0">
                <a:solidFill>
                  <a:schemeClr val="bg2">
                    <a:lumMod val="25000"/>
                  </a:schemeClr>
                </a:solidFill>
                <a:latin typeface="Calibri" panose="020F0502020204030204" pitchFamily="34" charset="0"/>
                <a:ea typeface="Times New Roman" panose="02020603050405020304" pitchFamily="18" charset="0"/>
              </a:rPr>
              <a:t>President and CEO</a:t>
            </a:r>
          </a:p>
          <a:p>
            <a:pPr fontAlgn="base"/>
            <a:r>
              <a:rPr lang="en-US" sz="2700" dirty="0">
                <a:solidFill>
                  <a:schemeClr val="bg2">
                    <a:lumMod val="25000"/>
                  </a:schemeClr>
                </a:solidFill>
                <a:latin typeface="Calibri" panose="020F0502020204030204" pitchFamily="34" charset="0"/>
                <a:ea typeface="Times New Roman" panose="02020603050405020304" pitchFamily="18" charset="0"/>
              </a:rPr>
              <a:t>Volunteer Canada</a:t>
            </a:r>
            <a:endParaRPr lang="en-CA" sz="2700" dirty="0">
              <a:solidFill>
                <a:schemeClr val="bg2">
                  <a:lumMod val="25000"/>
                </a:schemeClr>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231-8197-FFEA-64BA-6D25AD3B7DD0}"/>
              </a:ext>
            </a:extLst>
          </p:cNvPr>
          <p:cNvSpPr>
            <a:spLocks noGrp="1"/>
          </p:cNvSpPr>
          <p:nvPr>
            <p:ph type="title"/>
          </p:nvPr>
        </p:nvSpPr>
        <p:spPr>
          <a:xfrm>
            <a:off x="457200" y="274637"/>
            <a:ext cx="8432800" cy="2596154"/>
          </a:xfrm>
        </p:spPr>
        <p:txBody>
          <a:bodyPr anchor="ctr"/>
          <a:lstStyle/>
          <a:p>
            <a:r>
              <a:rPr lang="en-US" dirty="0"/>
              <a:t>Reflection</a:t>
            </a:r>
            <a:endParaRPr lang="en-CA" dirty="0">
              <a:latin typeface="+mj-lt"/>
            </a:endParaRPr>
          </a:p>
        </p:txBody>
      </p:sp>
      <p:sp>
        <p:nvSpPr>
          <p:cNvPr id="3" name="Title 1">
            <a:extLst>
              <a:ext uri="{FF2B5EF4-FFF2-40B4-BE49-F238E27FC236}">
                <a16:creationId xmlns:a16="http://schemas.microsoft.com/office/drawing/2014/main" id="{B11A25C1-1C7B-79EC-BEC2-81B4C736103D}"/>
              </a:ext>
            </a:extLst>
          </p:cNvPr>
          <p:cNvSpPr txBox="1">
            <a:spLocks/>
          </p:cNvSpPr>
          <p:nvPr/>
        </p:nvSpPr>
        <p:spPr>
          <a:xfrm>
            <a:off x="1888066" y="3610374"/>
            <a:ext cx="14003867" cy="1936299"/>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sz="7200" dirty="0">
                <a:solidFill>
                  <a:schemeClr val="tx1">
                    <a:lumMod val="65000"/>
                    <a:lumOff val="35000"/>
                  </a:schemeClr>
                </a:solidFill>
                <a:latin typeface="+mn-lt"/>
              </a:rPr>
              <a:t>Is volunteer engagement </a:t>
            </a:r>
          </a:p>
          <a:p>
            <a:r>
              <a:rPr lang="en-US" sz="7200" dirty="0">
                <a:solidFill>
                  <a:schemeClr val="tx1">
                    <a:lumMod val="65000"/>
                    <a:lumOff val="35000"/>
                  </a:schemeClr>
                </a:solidFill>
                <a:latin typeface="+mn-lt"/>
              </a:rPr>
              <a:t>a program or a function?</a:t>
            </a:r>
          </a:p>
        </p:txBody>
      </p:sp>
      <p:sp>
        <p:nvSpPr>
          <p:cNvPr id="15" name="Date Placeholder 5">
            <a:extLst>
              <a:ext uri="{FF2B5EF4-FFF2-40B4-BE49-F238E27FC236}">
                <a16:creationId xmlns:a16="http://schemas.microsoft.com/office/drawing/2014/main" id="{95E572AF-9D7E-CFD4-C10A-9C6E250D051F}"/>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16" name="Slide Number Placeholder 7">
            <a:extLst>
              <a:ext uri="{FF2B5EF4-FFF2-40B4-BE49-F238E27FC236}">
                <a16:creationId xmlns:a16="http://schemas.microsoft.com/office/drawing/2014/main" id="{5E5B608D-9D53-1035-14B8-0B341F39837E}"/>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10</a:t>
            </a:fld>
            <a:endParaRPr lang="en-US"/>
          </a:p>
        </p:txBody>
      </p:sp>
      <p:sp>
        <p:nvSpPr>
          <p:cNvPr id="17" name="Footer Placeholder 8">
            <a:extLst>
              <a:ext uri="{FF2B5EF4-FFF2-40B4-BE49-F238E27FC236}">
                <a16:creationId xmlns:a16="http://schemas.microsoft.com/office/drawing/2014/main" id="{F2189DDD-7673-6D35-C1E8-10AD25F1D48C}"/>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41213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231-8197-FFEA-64BA-6D25AD3B7DD0}"/>
              </a:ext>
            </a:extLst>
          </p:cNvPr>
          <p:cNvSpPr>
            <a:spLocks noGrp="1"/>
          </p:cNvSpPr>
          <p:nvPr>
            <p:ph type="title"/>
          </p:nvPr>
        </p:nvSpPr>
        <p:spPr>
          <a:xfrm>
            <a:off x="457200" y="274637"/>
            <a:ext cx="8432800" cy="2596154"/>
          </a:xfrm>
        </p:spPr>
        <p:txBody>
          <a:bodyPr/>
          <a:lstStyle/>
          <a:p>
            <a:r>
              <a:rPr lang="en-US" dirty="0"/>
              <a:t>Volunteer Engagement is an Operational Function,</a:t>
            </a:r>
            <a:br>
              <a:rPr lang="en-US" dirty="0"/>
            </a:br>
            <a:r>
              <a:rPr lang="en-US" dirty="0">
                <a:latin typeface="+mj-lt"/>
              </a:rPr>
              <a:t>Not a Program</a:t>
            </a:r>
            <a:endParaRPr lang="en-CA" dirty="0">
              <a:latin typeface="+mj-lt"/>
            </a:endParaRPr>
          </a:p>
        </p:txBody>
      </p:sp>
      <p:sp>
        <p:nvSpPr>
          <p:cNvPr id="3" name="Title 1">
            <a:extLst>
              <a:ext uri="{FF2B5EF4-FFF2-40B4-BE49-F238E27FC236}">
                <a16:creationId xmlns:a16="http://schemas.microsoft.com/office/drawing/2014/main" id="{B11A25C1-1C7B-79EC-BEC2-81B4C736103D}"/>
              </a:ext>
            </a:extLst>
          </p:cNvPr>
          <p:cNvSpPr txBox="1">
            <a:spLocks/>
          </p:cNvSpPr>
          <p:nvPr/>
        </p:nvSpPr>
        <p:spPr>
          <a:xfrm>
            <a:off x="1676400" y="2203605"/>
            <a:ext cx="14003867" cy="1936299"/>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dirty="0">
                <a:solidFill>
                  <a:schemeClr val="tx1">
                    <a:lumMod val="65000"/>
                    <a:lumOff val="35000"/>
                  </a:schemeClr>
                </a:solidFill>
                <a:latin typeface="+mn-lt"/>
              </a:rPr>
              <a:t>An Operational Function requires a strategy.</a:t>
            </a:r>
          </a:p>
        </p:txBody>
      </p:sp>
      <p:sp>
        <p:nvSpPr>
          <p:cNvPr id="4" name="TextBox 3">
            <a:extLst>
              <a:ext uri="{FF2B5EF4-FFF2-40B4-BE49-F238E27FC236}">
                <a16:creationId xmlns:a16="http://schemas.microsoft.com/office/drawing/2014/main" id="{6807DA54-E809-DDBC-9E83-71C1E25F9650}"/>
              </a:ext>
            </a:extLst>
          </p:cNvPr>
          <p:cNvSpPr txBox="1"/>
          <p:nvPr/>
        </p:nvSpPr>
        <p:spPr>
          <a:xfrm>
            <a:off x="2573867" y="4417024"/>
            <a:ext cx="4986993" cy="707886"/>
          </a:xfrm>
          <a:prstGeom prst="rect">
            <a:avLst/>
          </a:prstGeom>
          <a:noFill/>
        </p:spPr>
        <p:txBody>
          <a:bodyPr wrap="square" rtlCol="0">
            <a:spAutoFit/>
          </a:bodyPr>
          <a:lstStyle/>
          <a:p>
            <a:r>
              <a:rPr lang="en-US" sz="4000" dirty="0"/>
              <a:t>Mission-based</a:t>
            </a:r>
            <a:endParaRPr lang="en-CA" sz="4000" dirty="0"/>
          </a:p>
        </p:txBody>
      </p:sp>
      <p:sp>
        <p:nvSpPr>
          <p:cNvPr id="5" name="TextBox 4">
            <a:extLst>
              <a:ext uri="{FF2B5EF4-FFF2-40B4-BE49-F238E27FC236}">
                <a16:creationId xmlns:a16="http://schemas.microsoft.com/office/drawing/2014/main" id="{1332FAD9-121A-DA50-B1CE-88E3934F193E}"/>
              </a:ext>
            </a:extLst>
          </p:cNvPr>
          <p:cNvSpPr txBox="1"/>
          <p:nvPr/>
        </p:nvSpPr>
        <p:spPr>
          <a:xfrm>
            <a:off x="2573866" y="5420620"/>
            <a:ext cx="4986993" cy="707886"/>
          </a:xfrm>
          <a:prstGeom prst="rect">
            <a:avLst/>
          </a:prstGeom>
          <a:noFill/>
        </p:spPr>
        <p:txBody>
          <a:bodyPr wrap="square" rtlCol="0">
            <a:spAutoFit/>
          </a:bodyPr>
          <a:lstStyle/>
          <a:p>
            <a:r>
              <a:rPr lang="en-US" sz="4000" dirty="0"/>
              <a:t>Human Resources</a:t>
            </a:r>
            <a:endParaRPr lang="en-CA" sz="4000" dirty="0"/>
          </a:p>
        </p:txBody>
      </p:sp>
      <p:sp>
        <p:nvSpPr>
          <p:cNvPr id="6" name="TextBox 5">
            <a:extLst>
              <a:ext uri="{FF2B5EF4-FFF2-40B4-BE49-F238E27FC236}">
                <a16:creationId xmlns:a16="http://schemas.microsoft.com/office/drawing/2014/main" id="{EE276263-A254-4D72-AA74-E002566975CE}"/>
              </a:ext>
            </a:extLst>
          </p:cNvPr>
          <p:cNvSpPr txBox="1"/>
          <p:nvPr/>
        </p:nvSpPr>
        <p:spPr>
          <a:xfrm>
            <a:off x="2573866" y="6424216"/>
            <a:ext cx="4986993" cy="707886"/>
          </a:xfrm>
          <a:prstGeom prst="rect">
            <a:avLst/>
          </a:prstGeom>
          <a:noFill/>
        </p:spPr>
        <p:txBody>
          <a:bodyPr wrap="square" rtlCol="0">
            <a:spAutoFit/>
          </a:bodyPr>
          <a:lstStyle/>
          <a:p>
            <a:r>
              <a:rPr lang="en-US" sz="4000" dirty="0"/>
              <a:t>Infrastructure</a:t>
            </a:r>
            <a:endParaRPr lang="en-CA" sz="4000" dirty="0"/>
          </a:p>
        </p:txBody>
      </p:sp>
      <p:sp>
        <p:nvSpPr>
          <p:cNvPr id="7" name="TextBox 6">
            <a:extLst>
              <a:ext uri="{FF2B5EF4-FFF2-40B4-BE49-F238E27FC236}">
                <a16:creationId xmlns:a16="http://schemas.microsoft.com/office/drawing/2014/main" id="{6D9B546D-F862-F19D-3444-8FD00853D98B}"/>
              </a:ext>
            </a:extLst>
          </p:cNvPr>
          <p:cNvSpPr txBox="1"/>
          <p:nvPr/>
        </p:nvSpPr>
        <p:spPr>
          <a:xfrm>
            <a:off x="2573865" y="7427812"/>
            <a:ext cx="4986993" cy="707886"/>
          </a:xfrm>
          <a:prstGeom prst="rect">
            <a:avLst/>
          </a:prstGeom>
          <a:noFill/>
        </p:spPr>
        <p:txBody>
          <a:bodyPr wrap="square" rtlCol="0">
            <a:spAutoFit/>
          </a:bodyPr>
          <a:lstStyle/>
          <a:p>
            <a:r>
              <a:rPr lang="en-US" sz="4000" dirty="0"/>
              <a:t>Evaluation</a:t>
            </a:r>
            <a:endParaRPr lang="en-CA" sz="4000" dirty="0"/>
          </a:p>
        </p:txBody>
      </p:sp>
      <p:sp>
        <p:nvSpPr>
          <p:cNvPr id="8" name="TextBox 7">
            <a:extLst>
              <a:ext uri="{FF2B5EF4-FFF2-40B4-BE49-F238E27FC236}">
                <a16:creationId xmlns:a16="http://schemas.microsoft.com/office/drawing/2014/main" id="{267FE7F9-C4A3-54B5-5C9C-F3E29D3A20FD}"/>
              </a:ext>
            </a:extLst>
          </p:cNvPr>
          <p:cNvSpPr txBox="1"/>
          <p:nvPr/>
        </p:nvSpPr>
        <p:spPr>
          <a:xfrm>
            <a:off x="2573865" y="8431408"/>
            <a:ext cx="4986993" cy="1323439"/>
          </a:xfrm>
          <a:prstGeom prst="rect">
            <a:avLst/>
          </a:prstGeom>
          <a:noFill/>
        </p:spPr>
        <p:txBody>
          <a:bodyPr wrap="square" rtlCol="0">
            <a:spAutoFit/>
          </a:bodyPr>
          <a:lstStyle/>
          <a:p>
            <a:r>
              <a:rPr lang="en-US" sz="4000" dirty="0"/>
              <a:t>Volunteer Roles and Recruitment</a:t>
            </a:r>
            <a:endParaRPr lang="en-CA" sz="4000" dirty="0"/>
          </a:p>
        </p:txBody>
      </p:sp>
      <p:sp>
        <p:nvSpPr>
          <p:cNvPr id="9" name="TextBox 8">
            <a:extLst>
              <a:ext uri="{FF2B5EF4-FFF2-40B4-BE49-F238E27FC236}">
                <a16:creationId xmlns:a16="http://schemas.microsoft.com/office/drawing/2014/main" id="{4609CEB5-0541-69E3-91E6-0E2017819F00}"/>
              </a:ext>
            </a:extLst>
          </p:cNvPr>
          <p:cNvSpPr txBox="1"/>
          <p:nvPr/>
        </p:nvSpPr>
        <p:spPr>
          <a:xfrm>
            <a:off x="8686800" y="4435614"/>
            <a:ext cx="4986993" cy="707886"/>
          </a:xfrm>
          <a:prstGeom prst="rect">
            <a:avLst/>
          </a:prstGeom>
          <a:noFill/>
        </p:spPr>
        <p:txBody>
          <a:bodyPr wrap="square" rtlCol="0">
            <a:spAutoFit/>
          </a:bodyPr>
          <a:lstStyle/>
          <a:p>
            <a:r>
              <a:rPr lang="en-US" sz="4000" dirty="0"/>
              <a:t>Risk Management</a:t>
            </a:r>
            <a:endParaRPr lang="en-CA" sz="4000" dirty="0"/>
          </a:p>
        </p:txBody>
      </p:sp>
      <p:sp>
        <p:nvSpPr>
          <p:cNvPr id="10" name="TextBox 9">
            <a:extLst>
              <a:ext uri="{FF2B5EF4-FFF2-40B4-BE49-F238E27FC236}">
                <a16:creationId xmlns:a16="http://schemas.microsoft.com/office/drawing/2014/main" id="{930644BD-BA01-5361-CD14-AC00D937FE28}"/>
              </a:ext>
            </a:extLst>
          </p:cNvPr>
          <p:cNvSpPr txBox="1"/>
          <p:nvPr/>
        </p:nvSpPr>
        <p:spPr>
          <a:xfrm>
            <a:off x="8686799" y="5439210"/>
            <a:ext cx="4986993" cy="707886"/>
          </a:xfrm>
          <a:prstGeom prst="rect">
            <a:avLst/>
          </a:prstGeom>
          <a:noFill/>
        </p:spPr>
        <p:txBody>
          <a:bodyPr wrap="square" rtlCol="0">
            <a:spAutoFit/>
          </a:bodyPr>
          <a:lstStyle/>
          <a:p>
            <a:r>
              <a:rPr lang="en-US" sz="4000" dirty="0"/>
              <a:t>Screening</a:t>
            </a:r>
            <a:endParaRPr lang="en-CA" sz="4000" dirty="0"/>
          </a:p>
        </p:txBody>
      </p:sp>
      <p:sp>
        <p:nvSpPr>
          <p:cNvPr id="11" name="TextBox 10">
            <a:extLst>
              <a:ext uri="{FF2B5EF4-FFF2-40B4-BE49-F238E27FC236}">
                <a16:creationId xmlns:a16="http://schemas.microsoft.com/office/drawing/2014/main" id="{FC29F9CC-6126-BB96-57A7-A20562CA6DD0}"/>
              </a:ext>
            </a:extLst>
          </p:cNvPr>
          <p:cNvSpPr txBox="1"/>
          <p:nvPr/>
        </p:nvSpPr>
        <p:spPr>
          <a:xfrm>
            <a:off x="8686799" y="6442806"/>
            <a:ext cx="6536267" cy="707886"/>
          </a:xfrm>
          <a:prstGeom prst="rect">
            <a:avLst/>
          </a:prstGeom>
          <a:noFill/>
        </p:spPr>
        <p:txBody>
          <a:bodyPr wrap="square" rtlCol="0">
            <a:spAutoFit/>
          </a:bodyPr>
          <a:lstStyle/>
          <a:p>
            <a:r>
              <a:rPr lang="en-US" sz="4000" dirty="0"/>
              <a:t>Training and Orientation</a:t>
            </a:r>
            <a:endParaRPr lang="en-CA" sz="4000" dirty="0"/>
          </a:p>
        </p:txBody>
      </p:sp>
      <p:sp>
        <p:nvSpPr>
          <p:cNvPr id="12" name="TextBox 11">
            <a:extLst>
              <a:ext uri="{FF2B5EF4-FFF2-40B4-BE49-F238E27FC236}">
                <a16:creationId xmlns:a16="http://schemas.microsoft.com/office/drawing/2014/main" id="{31AD7802-0C02-A055-E053-8BFB93E95C9F}"/>
              </a:ext>
            </a:extLst>
          </p:cNvPr>
          <p:cNvSpPr txBox="1"/>
          <p:nvPr/>
        </p:nvSpPr>
        <p:spPr>
          <a:xfrm>
            <a:off x="8686798" y="7446402"/>
            <a:ext cx="6536267" cy="707886"/>
          </a:xfrm>
          <a:prstGeom prst="rect">
            <a:avLst/>
          </a:prstGeom>
          <a:noFill/>
        </p:spPr>
        <p:txBody>
          <a:bodyPr wrap="square" rtlCol="0">
            <a:spAutoFit/>
          </a:bodyPr>
          <a:lstStyle/>
          <a:p>
            <a:r>
              <a:rPr lang="en-US" sz="4000" dirty="0"/>
              <a:t>Support and Supervision</a:t>
            </a:r>
            <a:endParaRPr lang="en-CA" sz="4000" dirty="0"/>
          </a:p>
        </p:txBody>
      </p:sp>
      <p:sp>
        <p:nvSpPr>
          <p:cNvPr id="13" name="TextBox 12">
            <a:extLst>
              <a:ext uri="{FF2B5EF4-FFF2-40B4-BE49-F238E27FC236}">
                <a16:creationId xmlns:a16="http://schemas.microsoft.com/office/drawing/2014/main" id="{370E9FCF-2DC5-1D0F-81F7-D3B309760FA0}"/>
              </a:ext>
            </a:extLst>
          </p:cNvPr>
          <p:cNvSpPr txBox="1"/>
          <p:nvPr/>
        </p:nvSpPr>
        <p:spPr>
          <a:xfrm>
            <a:off x="8686798" y="8449998"/>
            <a:ext cx="4986993" cy="707886"/>
          </a:xfrm>
          <a:prstGeom prst="rect">
            <a:avLst/>
          </a:prstGeom>
          <a:noFill/>
        </p:spPr>
        <p:txBody>
          <a:bodyPr wrap="square" rtlCol="0">
            <a:spAutoFit/>
          </a:bodyPr>
          <a:lstStyle/>
          <a:p>
            <a:r>
              <a:rPr lang="en-US" sz="4000" dirty="0"/>
              <a:t>Recognition</a:t>
            </a:r>
            <a:endParaRPr lang="en-CA" sz="4000" dirty="0"/>
          </a:p>
        </p:txBody>
      </p:sp>
      <p:sp>
        <p:nvSpPr>
          <p:cNvPr id="14" name="Title 1">
            <a:extLst>
              <a:ext uri="{FF2B5EF4-FFF2-40B4-BE49-F238E27FC236}">
                <a16:creationId xmlns:a16="http://schemas.microsoft.com/office/drawing/2014/main" id="{688FC726-9B47-F214-695C-78B1A377089B}"/>
              </a:ext>
            </a:extLst>
          </p:cNvPr>
          <p:cNvSpPr txBox="1">
            <a:spLocks/>
          </p:cNvSpPr>
          <p:nvPr/>
        </p:nvSpPr>
        <p:spPr>
          <a:xfrm>
            <a:off x="1684864" y="2199044"/>
            <a:ext cx="14003867" cy="1936299"/>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dirty="0">
                <a:solidFill>
                  <a:schemeClr val="tx1">
                    <a:lumMod val="65000"/>
                    <a:lumOff val="35000"/>
                  </a:schemeClr>
                </a:solidFill>
                <a:latin typeface="+mn-lt"/>
              </a:rPr>
              <a:t>Canadian Code for Volunteer Involvement </a:t>
            </a:r>
            <a:r>
              <a:rPr lang="en-US" b="0" dirty="0">
                <a:solidFill>
                  <a:schemeClr val="tx1">
                    <a:lumMod val="65000"/>
                    <a:lumOff val="35000"/>
                  </a:schemeClr>
                </a:solidFill>
                <a:latin typeface="+mn-lt"/>
              </a:rPr>
              <a:t>(CCVI; The Code)</a:t>
            </a:r>
          </a:p>
        </p:txBody>
      </p:sp>
      <p:sp>
        <p:nvSpPr>
          <p:cNvPr id="15" name="Date Placeholder 5">
            <a:extLst>
              <a:ext uri="{FF2B5EF4-FFF2-40B4-BE49-F238E27FC236}">
                <a16:creationId xmlns:a16="http://schemas.microsoft.com/office/drawing/2014/main" id="{62E11BB6-54FD-8449-083E-E584709375FE}"/>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16" name="Slide Number Placeholder 7">
            <a:extLst>
              <a:ext uri="{FF2B5EF4-FFF2-40B4-BE49-F238E27FC236}">
                <a16:creationId xmlns:a16="http://schemas.microsoft.com/office/drawing/2014/main" id="{C8C47540-3CCF-89CA-EC43-D4F83EFBBE40}"/>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11</a:t>
            </a:fld>
            <a:endParaRPr lang="en-US"/>
          </a:p>
        </p:txBody>
      </p:sp>
      <p:sp>
        <p:nvSpPr>
          <p:cNvPr id="17" name="Footer Placeholder 8">
            <a:extLst>
              <a:ext uri="{FF2B5EF4-FFF2-40B4-BE49-F238E27FC236}">
                <a16:creationId xmlns:a16="http://schemas.microsoft.com/office/drawing/2014/main" id="{DDF9690C-5509-A7EF-3CA7-3EDB06EC3E83}"/>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360964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07DA54-E809-DDBC-9E83-71C1E25F9650}"/>
              </a:ext>
            </a:extLst>
          </p:cNvPr>
          <p:cNvSpPr txBox="1"/>
          <p:nvPr/>
        </p:nvSpPr>
        <p:spPr>
          <a:xfrm>
            <a:off x="2573866" y="4417024"/>
            <a:ext cx="15341601" cy="3170099"/>
          </a:xfrm>
          <a:prstGeom prst="rect">
            <a:avLst/>
          </a:prstGeom>
          <a:noFill/>
        </p:spPr>
        <p:txBody>
          <a:bodyPr wrap="square" rtlCol="0">
            <a:spAutoFit/>
          </a:bodyPr>
          <a:lstStyle/>
          <a:p>
            <a:pPr marL="571500" indent="-571500">
              <a:buFont typeface="Arial" panose="020B0604020202020204" pitchFamily="34" charset="0"/>
              <a:buChar char="•"/>
            </a:pPr>
            <a:r>
              <a:rPr lang="en-US" sz="4000" dirty="0"/>
              <a:t>Adopt </a:t>
            </a:r>
            <a:r>
              <a:rPr lang="en-US" sz="4000" i="1" dirty="0"/>
              <a:t>The Code</a:t>
            </a:r>
          </a:p>
          <a:p>
            <a:pPr marL="571500" indent="-571500">
              <a:buFont typeface="Arial" panose="020B0604020202020204" pitchFamily="34" charset="0"/>
              <a:buChar char="•"/>
            </a:pPr>
            <a:r>
              <a:rPr lang="en-US" sz="4000" dirty="0"/>
              <a:t>Prepare - Declare – Inspire</a:t>
            </a:r>
          </a:p>
          <a:p>
            <a:pPr marL="571500" indent="-571500">
              <a:buFont typeface="Arial" panose="020B0604020202020204" pitchFamily="34" charset="0"/>
              <a:buChar char="•"/>
            </a:pPr>
            <a:r>
              <a:rPr lang="en-US" sz="4000" dirty="0"/>
              <a:t>Prepare the organization, and assess using the Code Audit tool</a:t>
            </a:r>
          </a:p>
          <a:p>
            <a:pPr marL="571500" indent="-571500">
              <a:buFont typeface="Arial" panose="020B0604020202020204" pitchFamily="34" charset="0"/>
              <a:buChar char="•"/>
            </a:pPr>
            <a:r>
              <a:rPr lang="en-US" sz="4000" dirty="0"/>
              <a:t>Board signs off, declares and encourages organization-wide adoption</a:t>
            </a:r>
          </a:p>
          <a:p>
            <a:pPr marL="571500" indent="-571500">
              <a:buFont typeface="Arial" panose="020B0604020202020204" pitchFamily="34" charset="0"/>
              <a:buChar char="•"/>
            </a:pPr>
            <a:r>
              <a:rPr lang="en-US" sz="4000" dirty="0"/>
              <a:t>Maintain standards and inspire other organizations</a:t>
            </a:r>
            <a:endParaRPr lang="en-CA" sz="4000" dirty="0"/>
          </a:p>
        </p:txBody>
      </p:sp>
      <p:sp>
        <p:nvSpPr>
          <p:cNvPr id="15" name="Title 1">
            <a:extLst>
              <a:ext uri="{FF2B5EF4-FFF2-40B4-BE49-F238E27FC236}">
                <a16:creationId xmlns:a16="http://schemas.microsoft.com/office/drawing/2014/main" id="{688FC726-9B47-F214-695C-78B1A377089B}"/>
              </a:ext>
            </a:extLst>
          </p:cNvPr>
          <p:cNvSpPr txBox="1">
            <a:spLocks/>
          </p:cNvSpPr>
          <p:nvPr/>
        </p:nvSpPr>
        <p:spPr>
          <a:xfrm>
            <a:off x="1684864" y="2199044"/>
            <a:ext cx="14003867" cy="1936299"/>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dirty="0">
                <a:solidFill>
                  <a:schemeClr val="tx1">
                    <a:lumMod val="65000"/>
                    <a:lumOff val="35000"/>
                  </a:schemeClr>
                </a:solidFill>
                <a:latin typeface="+mn-lt"/>
              </a:rPr>
              <a:t>Canadian Code for Volunteer Involvement </a:t>
            </a:r>
            <a:r>
              <a:rPr lang="en-US" b="0" dirty="0">
                <a:solidFill>
                  <a:schemeClr val="tx1">
                    <a:lumMod val="65000"/>
                    <a:lumOff val="35000"/>
                  </a:schemeClr>
                </a:solidFill>
                <a:latin typeface="+mn-lt"/>
              </a:rPr>
              <a:t>(CCVI; The Code)</a:t>
            </a:r>
          </a:p>
        </p:txBody>
      </p:sp>
      <p:sp>
        <p:nvSpPr>
          <p:cNvPr id="18" name="Title 1">
            <a:extLst>
              <a:ext uri="{FF2B5EF4-FFF2-40B4-BE49-F238E27FC236}">
                <a16:creationId xmlns:a16="http://schemas.microsoft.com/office/drawing/2014/main" id="{3085299E-377E-DEB0-E9E1-B373C2366DFD}"/>
              </a:ext>
            </a:extLst>
          </p:cNvPr>
          <p:cNvSpPr txBox="1">
            <a:spLocks/>
          </p:cNvSpPr>
          <p:nvPr/>
        </p:nvSpPr>
        <p:spPr>
          <a:xfrm>
            <a:off x="457200" y="274637"/>
            <a:ext cx="8432800" cy="2596154"/>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a:t>Volunteer Engagement is an Operational Function,</a:t>
            </a:r>
            <a:br>
              <a:rPr lang="en-US"/>
            </a:br>
            <a:r>
              <a:rPr lang="en-US">
                <a:latin typeface="+mj-lt"/>
              </a:rPr>
              <a:t>Not a Program</a:t>
            </a:r>
            <a:endParaRPr lang="en-CA" dirty="0">
              <a:latin typeface="+mj-lt"/>
            </a:endParaRPr>
          </a:p>
        </p:txBody>
      </p:sp>
      <p:sp>
        <p:nvSpPr>
          <p:cNvPr id="2" name="Date Placeholder 5">
            <a:extLst>
              <a:ext uri="{FF2B5EF4-FFF2-40B4-BE49-F238E27FC236}">
                <a16:creationId xmlns:a16="http://schemas.microsoft.com/office/drawing/2014/main" id="{31744AB3-6C7D-4F5F-F6C5-002A11126FF7}"/>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3" name="Slide Number Placeholder 7">
            <a:extLst>
              <a:ext uri="{FF2B5EF4-FFF2-40B4-BE49-F238E27FC236}">
                <a16:creationId xmlns:a16="http://schemas.microsoft.com/office/drawing/2014/main" id="{B76F23B0-A190-2EA8-EBDD-F12C9353D4BB}"/>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12</a:t>
            </a:fld>
            <a:endParaRPr lang="en-US"/>
          </a:p>
        </p:txBody>
      </p:sp>
      <p:sp>
        <p:nvSpPr>
          <p:cNvPr id="5" name="Footer Placeholder 8">
            <a:extLst>
              <a:ext uri="{FF2B5EF4-FFF2-40B4-BE49-F238E27FC236}">
                <a16:creationId xmlns:a16="http://schemas.microsoft.com/office/drawing/2014/main" id="{2FBF73A0-F950-C366-2817-D5DDD3902B5A}"/>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219623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F0FBD-3887-755D-1F8D-2C6BF37E3237}"/>
              </a:ext>
            </a:extLst>
          </p:cNvPr>
          <p:cNvSpPr>
            <a:spLocks noGrp="1"/>
          </p:cNvSpPr>
          <p:nvPr>
            <p:ph type="title"/>
          </p:nvPr>
        </p:nvSpPr>
        <p:spPr>
          <a:xfrm>
            <a:off x="457200" y="274637"/>
            <a:ext cx="9392194" cy="1936299"/>
          </a:xfrm>
        </p:spPr>
        <p:txBody>
          <a:bodyPr/>
          <a:lstStyle/>
          <a:p>
            <a:r>
              <a:rPr lang="en-US" dirty="0"/>
              <a:t>Reflections (Current Practice)</a:t>
            </a:r>
            <a:endParaRPr lang="en-CA" dirty="0"/>
          </a:p>
        </p:txBody>
      </p:sp>
      <p:sp>
        <p:nvSpPr>
          <p:cNvPr id="3" name="TextBox 2">
            <a:extLst>
              <a:ext uri="{FF2B5EF4-FFF2-40B4-BE49-F238E27FC236}">
                <a16:creationId xmlns:a16="http://schemas.microsoft.com/office/drawing/2014/main" id="{EAFAB21A-D175-6886-34BC-9BFDF543BB9F}"/>
              </a:ext>
            </a:extLst>
          </p:cNvPr>
          <p:cNvSpPr txBox="1"/>
          <p:nvPr/>
        </p:nvSpPr>
        <p:spPr>
          <a:xfrm>
            <a:off x="1742535" y="3528508"/>
            <a:ext cx="6728604" cy="4524315"/>
          </a:xfrm>
          <a:prstGeom prst="rect">
            <a:avLst/>
          </a:prstGeom>
          <a:noFill/>
        </p:spPr>
        <p:txBody>
          <a:bodyPr wrap="square" rtlCol="0">
            <a:spAutoFit/>
          </a:bodyPr>
          <a:lstStyle/>
          <a:p>
            <a:r>
              <a:rPr lang="en-US" sz="7200" b="1" dirty="0"/>
              <a:t>Where do you currently recruit your volunteers from?</a:t>
            </a:r>
            <a:endParaRPr lang="en-CA" sz="7200" b="1" dirty="0"/>
          </a:p>
        </p:txBody>
      </p:sp>
      <p:sp>
        <p:nvSpPr>
          <p:cNvPr id="4" name="TextBox 3">
            <a:extLst>
              <a:ext uri="{FF2B5EF4-FFF2-40B4-BE49-F238E27FC236}">
                <a16:creationId xmlns:a16="http://schemas.microsoft.com/office/drawing/2014/main" id="{B284D7C2-CDCF-AA78-9B3F-957E639E68C1}"/>
              </a:ext>
            </a:extLst>
          </p:cNvPr>
          <p:cNvSpPr txBox="1"/>
          <p:nvPr/>
        </p:nvSpPr>
        <p:spPr>
          <a:xfrm>
            <a:off x="9144000" y="3528508"/>
            <a:ext cx="7539486" cy="3416320"/>
          </a:xfrm>
          <a:prstGeom prst="rect">
            <a:avLst/>
          </a:prstGeom>
          <a:noFill/>
        </p:spPr>
        <p:txBody>
          <a:bodyPr wrap="square" rtlCol="0">
            <a:spAutoFit/>
          </a:bodyPr>
          <a:lstStyle/>
          <a:p>
            <a:r>
              <a:rPr lang="en-US" sz="7200" b="1" dirty="0"/>
              <a:t>What is your current volunteer retention strategy?</a:t>
            </a:r>
            <a:endParaRPr lang="en-CA" sz="7200" b="1" dirty="0"/>
          </a:p>
        </p:txBody>
      </p:sp>
      <p:sp>
        <p:nvSpPr>
          <p:cNvPr id="5" name="Date Placeholder 5">
            <a:extLst>
              <a:ext uri="{FF2B5EF4-FFF2-40B4-BE49-F238E27FC236}">
                <a16:creationId xmlns:a16="http://schemas.microsoft.com/office/drawing/2014/main" id="{646BF787-0ECB-5481-946A-33C006C384FB}"/>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6" name="Slide Number Placeholder 7">
            <a:extLst>
              <a:ext uri="{FF2B5EF4-FFF2-40B4-BE49-F238E27FC236}">
                <a16:creationId xmlns:a16="http://schemas.microsoft.com/office/drawing/2014/main" id="{0D012E68-8CED-E6CE-3952-40C7EC627614}"/>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13</a:t>
            </a:fld>
            <a:endParaRPr lang="en-US"/>
          </a:p>
        </p:txBody>
      </p:sp>
      <p:sp>
        <p:nvSpPr>
          <p:cNvPr id="7" name="Footer Placeholder 8">
            <a:extLst>
              <a:ext uri="{FF2B5EF4-FFF2-40B4-BE49-F238E27FC236}">
                <a16:creationId xmlns:a16="http://schemas.microsoft.com/office/drawing/2014/main" id="{E5F7A06E-ECD7-722C-8091-310507DA50EE}"/>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2021974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EAEB5C-DA05-D8C9-6626-DD54236CBA67}"/>
              </a:ext>
            </a:extLst>
          </p:cNvPr>
          <p:cNvSpPr txBox="1">
            <a:spLocks/>
          </p:cNvSpPr>
          <p:nvPr/>
        </p:nvSpPr>
        <p:spPr>
          <a:xfrm>
            <a:off x="514351" y="590551"/>
            <a:ext cx="10635431" cy="3224213"/>
          </a:xfrm>
          <a:prstGeom prst="rect">
            <a:avLst/>
          </a:prstGeom>
        </p:spPr>
        <p:txBody>
          <a:bodyPr lIns="137160" tIns="68580" rIns="137160" bIns="6858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latin typeface="Arial Black"/>
                <a:cs typeface="Arial Black" panose="020B0604020202020204" pitchFamily="34" charset="0"/>
              </a:rPr>
              <a:t>Strategic Volunteer Engagement</a:t>
            </a:r>
          </a:p>
        </p:txBody>
      </p:sp>
      <p:pic>
        <p:nvPicPr>
          <p:cNvPr id="2" name="Picture 1" descr="Text&#10;&#10;Description automatically generated">
            <a:extLst>
              <a:ext uri="{FF2B5EF4-FFF2-40B4-BE49-F238E27FC236}">
                <a16:creationId xmlns:a16="http://schemas.microsoft.com/office/drawing/2014/main" id="{F061629F-B70D-26C1-B3F9-A34ACAF81DD7}"/>
              </a:ext>
            </a:extLst>
          </p:cNvPr>
          <p:cNvPicPr>
            <a:picLocks noChangeAspect="1"/>
          </p:cNvPicPr>
          <p:nvPr/>
        </p:nvPicPr>
        <p:blipFill>
          <a:blip r:embed="rId3"/>
          <a:stretch>
            <a:fillRect/>
          </a:stretch>
        </p:blipFill>
        <p:spPr>
          <a:xfrm>
            <a:off x="15802093" y="97481"/>
            <a:ext cx="2035742" cy="1060283"/>
          </a:xfrm>
          <a:prstGeom prst="rect">
            <a:avLst/>
          </a:prstGeom>
        </p:spPr>
      </p:pic>
      <p:sp>
        <p:nvSpPr>
          <p:cNvPr id="4" name="Arc 3">
            <a:extLst>
              <a:ext uri="{FF2B5EF4-FFF2-40B4-BE49-F238E27FC236}">
                <a16:creationId xmlns:a16="http://schemas.microsoft.com/office/drawing/2014/main" id="{3DBB6AC4-E665-E8E2-B19F-FF779A09D70A}"/>
              </a:ext>
            </a:extLst>
          </p:cNvPr>
          <p:cNvSpPr/>
          <p:nvPr/>
        </p:nvSpPr>
        <p:spPr>
          <a:xfrm>
            <a:off x="6454766" y="3820590"/>
            <a:ext cx="4860000" cy="4860000"/>
          </a:xfrm>
          <a:prstGeom prst="arc">
            <a:avLst>
              <a:gd name="adj1" fmla="val 13567835"/>
              <a:gd name="adj2" fmla="val 13205927"/>
            </a:avLst>
          </a:prstGeom>
          <a:ln w="25400">
            <a:solidFill>
              <a:srgbClr val="953735"/>
            </a:solidFill>
            <a:headEnd type="ova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6" name="Rectangle: Rounded Corners 5">
            <a:extLst>
              <a:ext uri="{FF2B5EF4-FFF2-40B4-BE49-F238E27FC236}">
                <a16:creationId xmlns:a16="http://schemas.microsoft.com/office/drawing/2014/main" id="{6D75BD5D-51FB-6025-37DD-67D32F70DCD2}"/>
              </a:ext>
            </a:extLst>
          </p:cNvPr>
          <p:cNvSpPr/>
          <p:nvPr/>
        </p:nvSpPr>
        <p:spPr>
          <a:xfrm>
            <a:off x="7774761" y="3580205"/>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Plan</a:t>
            </a:r>
            <a:endParaRPr lang="en-CA" sz="2400" b="1" dirty="0">
              <a:solidFill>
                <a:schemeClr val="bg1"/>
              </a:solidFill>
              <a:latin typeface="Arial Black" panose="020B0A04020102020204" pitchFamily="34" charset="0"/>
            </a:endParaRPr>
          </a:p>
        </p:txBody>
      </p:sp>
      <p:sp>
        <p:nvSpPr>
          <p:cNvPr id="24" name="Rectangle: Rounded Corners 23">
            <a:extLst>
              <a:ext uri="{FF2B5EF4-FFF2-40B4-BE49-F238E27FC236}">
                <a16:creationId xmlns:a16="http://schemas.microsoft.com/office/drawing/2014/main" id="{2B0A9867-8236-D156-9C47-20F6D35124DC}"/>
              </a:ext>
            </a:extLst>
          </p:cNvPr>
          <p:cNvSpPr/>
          <p:nvPr/>
        </p:nvSpPr>
        <p:spPr>
          <a:xfrm>
            <a:off x="10204760" y="7315251"/>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Engage</a:t>
            </a:r>
            <a:endParaRPr lang="en-CA" sz="2400" b="1" dirty="0">
              <a:solidFill>
                <a:schemeClr val="bg1"/>
              </a:solidFill>
              <a:latin typeface="Arial Black" panose="020B0A04020102020204" pitchFamily="34" charset="0"/>
            </a:endParaRPr>
          </a:p>
        </p:txBody>
      </p:sp>
      <p:sp>
        <p:nvSpPr>
          <p:cNvPr id="27" name="Rectangle: Rounded Corners 26">
            <a:extLst>
              <a:ext uri="{FF2B5EF4-FFF2-40B4-BE49-F238E27FC236}">
                <a16:creationId xmlns:a16="http://schemas.microsoft.com/office/drawing/2014/main" id="{571B4ABB-68A0-16DF-62C3-6C54985864F6}"/>
              </a:ext>
            </a:extLst>
          </p:cNvPr>
          <p:cNvSpPr/>
          <p:nvPr/>
        </p:nvSpPr>
        <p:spPr>
          <a:xfrm>
            <a:off x="5299036" y="7315251"/>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Support</a:t>
            </a:r>
            <a:endParaRPr lang="en-CA" sz="2400" b="1" dirty="0">
              <a:solidFill>
                <a:schemeClr val="bg1"/>
              </a:solidFill>
              <a:latin typeface="Arial Black" panose="020B0A04020102020204" pitchFamily="34" charset="0"/>
            </a:endParaRPr>
          </a:p>
        </p:txBody>
      </p:sp>
      <p:sp>
        <p:nvSpPr>
          <p:cNvPr id="28" name="Rectangle: Rounded Corners 27">
            <a:extLst>
              <a:ext uri="{FF2B5EF4-FFF2-40B4-BE49-F238E27FC236}">
                <a16:creationId xmlns:a16="http://schemas.microsoft.com/office/drawing/2014/main" id="{0AB639AE-E878-6CD2-9284-E80636D4ACA8}"/>
              </a:ext>
            </a:extLst>
          </p:cNvPr>
          <p:cNvSpPr/>
          <p:nvPr/>
        </p:nvSpPr>
        <p:spPr>
          <a:xfrm>
            <a:off x="5299036" y="5115129"/>
            <a:ext cx="223657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Recognize</a:t>
            </a:r>
            <a:endParaRPr lang="en-CA" sz="2400" b="1" dirty="0">
              <a:solidFill>
                <a:schemeClr val="bg1"/>
              </a:solidFill>
              <a:latin typeface="Arial Black" panose="020B0A04020102020204" pitchFamily="34" charset="0"/>
            </a:endParaRPr>
          </a:p>
        </p:txBody>
      </p:sp>
      <p:sp>
        <p:nvSpPr>
          <p:cNvPr id="29" name="TextBox 28">
            <a:extLst>
              <a:ext uri="{FF2B5EF4-FFF2-40B4-BE49-F238E27FC236}">
                <a16:creationId xmlns:a16="http://schemas.microsoft.com/office/drawing/2014/main" id="{6B14C460-9C4F-80E5-37D6-357C7CE76F8F}"/>
              </a:ext>
            </a:extLst>
          </p:cNvPr>
          <p:cNvSpPr txBox="1"/>
          <p:nvPr/>
        </p:nvSpPr>
        <p:spPr>
          <a:xfrm>
            <a:off x="10691060" y="2480361"/>
            <a:ext cx="6103478" cy="1338828"/>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Make it a strategic effort for maximum impact </a:t>
            </a:r>
            <a:r>
              <a:rPr lang="en-US" sz="2700" dirty="0">
                <a:solidFill>
                  <a:schemeClr val="tx1">
                    <a:lumMod val="75000"/>
                    <a:lumOff val="25000"/>
                  </a:schemeClr>
                </a:solidFill>
                <a:latin typeface="Ink Free" panose="03080402000500000000" pitchFamily="66" charset="0"/>
              </a:rPr>
              <a:t>(needs, role design, organizational strategy)</a:t>
            </a:r>
            <a:endParaRPr lang="en-CA" sz="2700" dirty="0">
              <a:solidFill>
                <a:schemeClr val="tx1">
                  <a:lumMod val="75000"/>
                  <a:lumOff val="25000"/>
                </a:schemeClr>
              </a:solidFill>
              <a:latin typeface="Ink Free" panose="03080402000500000000" pitchFamily="66" charset="0"/>
            </a:endParaRPr>
          </a:p>
        </p:txBody>
      </p:sp>
      <p:sp>
        <p:nvSpPr>
          <p:cNvPr id="30" name="Arc 29">
            <a:extLst>
              <a:ext uri="{FF2B5EF4-FFF2-40B4-BE49-F238E27FC236}">
                <a16:creationId xmlns:a16="http://schemas.microsoft.com/office/drawing/2014/main" id="{9934ADF6-0195-AA72-ECF1-FA4F957D3213}"/>
              </a:ext>
            </a:extLst>
          </p:cNvPr>
          <p:cNvSpPr/>
          <p:nvPr/>
        </p:nvSpPr>
        <p:spPr>
          <a:xfrm rot="16998883">
            <a:off x="9890729" y="3102188"/>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1" name="TextBox 30">
            <a:extLst>
              <a:ext uri="{FF2B5EF4-FFF2-40B4-BE49-F238E27FC236}">
                <a16:creationId xmlns:a16="http://schemas.microsoft.com/office/drawing/2014/main" id="{BC4D400D-57C2-A395-5C64-D65E0E2C5E08}"/>
              </a:ext>
            </a:extLst>
          </p:cNvPr>
          <p:cNvSpPr txBox="1"/>
          <p:nvPr/>
        </p:nvSpPr>
        <p:spPr>
          <a:xfrm>
            <a:off x="12869674" y="7315251"/>
            <a:ext cx="4481619" cy="2169825"/>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Recruitment and role assignment</a:t>
            </a:r>
          </a:p>
          <a:p>
            <a:r>
              <a:rPr lang="en-US" sz="2700" dirty="0">
                <a:solidFill>
                  <a:schemeClr val="tx1">
                    <a:lumMod val="75000"/>
                    <a:lumOff val="25000"/>
                  </a:schemeClr>
                </a:solidFill>
                <a:latin typeface="Ink Free" panose="03080402000500000000" pitchFamily="66" charset="0"/>
              </a:rPr>
              <a:t>(an organized effort – a formal process - builds credibility and drives impact)</a:t>
            </a:r>
            <a:endParaRPr lang="en-CA" sz="2700" dirty="0">
              <a:solidFill>
                <a:schemeClr val="tx1">
                  <a:lumMod val="75000"/>
                  <a:lumOff val="25000"/>
                </a:schemeClr>
              </a:solidFill>
              <a:latin typeface="Ink Free" panose="03080402000500000000" pitchFamily="66" charset="0"/>
            </a:endParaRPr>
          </a:p>
        </p:txBody>
      </p:sp>
      <p:sp>
        <p:nvSpPr>
          <p:cNvPr id="32" name="Arc 31">
            <a:extLst>
              <a:ext uri="{FF2B5EF4-FFF2-40B4-BE49-F238E27FC236}">
                <a16:creationId xmlns:a16="http://schemas.microsoft.com/office/drawing/2014/main" id="{35230456-C17C-BB2D-A97A-3999CB864328}"/>
              </a:ext>
            </a:extLst>
          </p:cNvPr>
          <p:cNvSpPr/>
          <p:nvPr/>
        </p:nvSpPr>
        <p:spPr>
          <a:xfrm rot="18607588">
            <a:off x="11898932" y="4837214"/>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3" name="TextBox 32">
            <a:extLst>
              <a:ext uri="{FF2B5EF4-FFF2-40B4-BE49-F238E27FC236}">
                <a16:creationId xmlns:a16="http://schemas.microsoft.com/office/drawing/2014/main" id="{0B5174F7-A6E9-0B5C-7C1F-A481DFD0A01C}"/>
              </a:ext>
            </a:extLst>
          </p:cNvPr>
          <p:cNvSpPr txBox="1"/>
          <p:nvPr/>
        </p:nvSpPr>
        <p:spPr>
          <a:xfrm>
            <a:off x="796907" y="6407486"/>
            <a:ext cx="5171154" cy="1338828"/>
          </a:xfrm>
          <a:prstGeom prst="rect">
            <a:avLst/>
          </a:prstGeom>
          <a:noFill/>
        </p:spPr>
        <p:txBody>
          <a:bodyPr wrap="square" rtlCol="0">
            <a:spAutoFit/>
          </a:bodyPr>
          <a:lstStyle/>
          <a:p>
            <a:r>
              <a:rPr lang="en-US" sz="2700" b="1" dirty="0">
                <a:solidFill>
                  <a:schemeClr val="bg1">
                    <a:lumMod val="50000"/>
                  </a:schemeClr>
                </a:solidFill>
                <a:latin typeface="Ink Free" panose="03080402000500000000" pitchFamily="66" charset="0"/>
              </a:rPr>
              <a:t>Training and Supervision </a:t>
            </a:r>
            <a:r>
              <a:rPr lang="en-US" sz="2700" dirty="0">
                <a:solidFill>
                  <a:schemeClr val="bg1">
                    <a:lumMod val="50000"/>
                  </a:schemeClr>
                </a:solidFill>
                <a:latin typeface="Ink Free" panose="03080402000500000000" pitchFamily="66" charset="0"/>
              </a:rPr>
              <a:t>(a supportive environment fosters retention and commitment)</a:t>
            </a:r>
            <a:endParaRPr lang="en-CA" sz="2700" dirty="0">
              <a:solidFill>
                <a:schemeClr val="bg1">
                  <a:lumMod val="50000"/>
                </a:schemeClr>
              </a:solidFill>
              <a:latin typeface="Ink Free" panose="03080402000500000000" pitchFamily="66" charset="0"/>
            </a:endParaRPr>
          </a:p>
        </p:txBody>
      </p:sp>
      <p:sp>
        <p:nvSpPr>
          <p:cNvPr id="34" name="Arc 33">
            <a:extLst>
              <a:ext uri="{FF2B5EF4-FFF2-40B4-BE49-F238E27FC236}">
                <a16:creationId xmlns:a16="http://schemas.microsoft.com/office/drawing/2014/main" id="{7986E6C9-C1A5-9548-B63E-EE4EF6F631B2}"/>
              </a:ext>
            </a:extLst>
          </p:cNvPr>
          <p:cNvSpPr/>
          <p:nvPr/>
        </p:nvSpPr>
        <p:spPr>
          <a:xfrm rot="20331771" flipH="1" flipV="1">
            <a:off x="4381931" y="7149113"/>
            <a:ext cx="1110006" cy="988136"/>
          </a:xfrm>
          <a:prstGeom prst="arc">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5" name="TextBox 34">
            <a:extLst>
              <a:ext uri="{FF2B5EF4-FFF2-40B4-BE49-F238E27FC236}">
                <a16:creationId xmlns:a16="http://schemas.microsoft.com/office/drawing/2014/main" id="{25D839DA-80C8-77D4-7E29-23DFBB1BBF7E}"/>
              </a:ext>
            </a:extLst>
          </p:cNvPr>
          <p:cNvSpPr txBox="1"/>
          <p:nvPr/>
        </p:nvSpPr>
        <p:spPr>
          <a:xfrm>
            <a:off x="1087747" y="4233962"/>
            <a:ext cx="4606639" cy="1754326"/>
          </a:xfrm>
          <a:prstGeom prst="rect">
            <a:avLst/>
          </a:prstGeom>
          <a:noFill/>
          <a:ln>
            <a:noFill/>
          </a:ln>
        </p:spPr>
        <p:txBody>
          <a:bodyPr wrap="square" rtlCol="0">
            <a:spAutoFit/>
          </a:bodyPr>
          <a:lstStyle/>
          <a:p>
            <a:r>
              <a:rPr lang="en-US" sz="2700" b="1" dirty="0">
                <a:solidFill>
                  <a:schemeClr val="bg1">
                    <a:lumMod val="50000"/>
                  </a:schemeClr>
                </a:solidFill>
                <a:latin typeface="Ink Free" panose="03080402000500000000" pitchFamily="66" charset="0"/>
              </a:rPr>
              <a:t>Recognition fosters retention and emotional connection </a:t>
            </a:r>
            <a:r>
              <a:rPr lang="en-US" sz="2700" dirty="0">
                <a:solidFill>
                  <a:schemeClr val="bg1">
                    <a:lumMod val="50000"/>
                  </a:schemeClr>
                </a:solidFill>
                <a:latin typeface="Ink Free" panose="03080402000500000000" pitchFamily="66" charset="0"/>
              </a:rPr>
              <a:t>(celebrate, nominate, commemorate)</a:t>
            </a:r>
            <a:endParaRPr lang="en-CA" sz="2700" dirty="0">
              <a:solidFill>
                <a:schemeClr val="bg1">
                  <a:lumMod val="50000"/>
                </a:schemeClr>
              </a:solidFill>
              <a:latin typeface="Ink Free" panose="03080402000500000000" pitchFamily="66" charset="0"/>
            </a:endParaRPr>
          </a:p>
        </p:txBody>
      </p:sp>
      <p:sp>
        <p:nvSpPr>
          <p:cNvPr id="36" name="Arc 35">
            <a:extLst>
              <a:ext uri="{FF2B5EF4-FFF2-40B4-BE49-F238E27FC236}">
                <a16:creationId xmlns:a16="http://schemas.microsoft.com/office/drawing/2014/main" id="{4748800E-72D3-0A58-D57E-A9AE5CD47C62}"/>
              </a:ext>
            </a:extLst>
          </p:cNvPr>
          <p:cNvSpPr/>
          <p:nvPr/>
        </p:nvSpPr>
        <p:spPr>
          <a:xfrm flipH="1" flipV="1">
            <a:off x="4480298" y="4728371"/>
            <a:ext cx="1110006" cy="988136"/>
          </a:xfrm>
          <a:prstGeom prst="arc">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7" name="TextBox 36">
            <a:extLst>
              <a:ext uri="{FF2B5EF4-FFF2-40B4-BE49-F238E27FC236}">
                <a16:creationId xmlns:a16="http://schemas.microsoft.com/office/drawing/2014/main" id="{F481CA9F-A501-950F-282B-CD42D85F0449}"/>
              </a:ext>
            </a:extLst>
          </p:cNvPr>
          <p:cNvSpPr txBox="1"/>
          <p:nvPr/>
        </p:nvSpPr>
        <p:spPr>
          <a:xfrm>
            <a:off x="3891575" y="2804276"/>
            <a:ext cx="4860000" cy="923330"/>
          </a:xfrm>
          <a:prstGeom prst="rect">
            <a:avLst/>
          </a:prstGeom>
          <a:noFill/>
          <a:ln>
            <a:noFill/>
          </a:ln>
        </p:spPr>
        <p:txBody>
          <a:bodyPr wrap="square" rtlCol="0">
            <a:spAutoFit/>
          </a:bodyPr>
          <a:lstStyle/>
          <a:p>
            <a:r>
              <a:rPr lang="en-US" sz="2700" b="1" dirty="0">
                <a:solidFill>
                  <a:schemeClr val="bg1">
                    <a:lumMod val="50000"/>
                  </a:schemeClr>
                </a:solidFill>
                <a:latin typeface="Ink Free" panose="03080402000500000000" pitchFamily="66" charset="0"/>
              </a:rPr>
              <a:t>Periodically Review </a:t>
            </a:r>
            <a:r>
              <a:rPr lang="en-US" sz="2700" dirty="0">
                <a:solidFill>
                  <a:schemeClr val="bg1">
                    <a:lumMod val="50000"/>
                  </a:schemeClr>
                </a:solidFill>
                <a:latin typeface="Ink Free" panose="03080402000500000000" pitchFamily="66" charset="0"/>
              </a:rPr>
              <a:t>(the strategy, policies, needs) </a:t>
            </a:r>
            <a:endParaRPr lang="en-CA" sz="2700" dirty="0">
              <a:solidFill>
                <a:schemeClr val="bg1">
                  <a:lumMod val="50000"/>
                </a:schemeClr>
              </a:solidFill>
              <a:latin typeface="Ink Free" panose="03080402000500000000" pitchFamily="66" charset="0"/>
            </a:endParaRPr>
          </a:p>
        </p:txBody>
      </p:sp>
      <p:sp>
        <p:nvSpPr>
          <p:cNvPr id="38" name="Arc 37">
            <a:extLst>
              <a:ext uri="{FF2B5EF4-FFF2-40B4-BE49-F238E27FC236}">
                <a16:creationId xmlns:a16="http://schemas.microsoft.com/office/drawing/2014/main" id="{C9ACBC61-AF43-0D2B-3C00-7A7F3E2AEF17}"/>
              </a:ext>
            </a:extLst>
          </p:cNvPr>
          <p:cNvSpPr/>
          <p:nvPr/>
        </p:nvSpPr>
        <p:spPr>
          <a:xfrm rot="6175760" flipV="1">
            <a:off x="6592467" y="3423352"/>
            <a:ext cx="1110006" cy="988136"/>
          </a:xfrm>
          <a:prstGeom prst="arc">
            <a:avLst>
              <a:gd name="adj1" fmla="val 15331797"/>
              <a:gd name="adj2" fmla="val 0"/>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9" name="Oval 38">
            <a:extLst>
              <a:ext uri="{FF2B5EF4-FFF2-40B4-BE49-F238E27FC236}">
                <a16:creationId xmlns:a16="http://schemas.microsoft.com/office/drawing/2014/main" id="{036899B5-E87A-86BF-FCBF-38EAD83A0920}"/>
              </a:ext>
            </a:extLst>
          </p:cNvPr>
          <p:cNvSpPr/>
          <p:nvPr/>
        </p:nvSpPr>
        <p:spPr>
          <a:xfrm>
            <a:off x="7759042" y="8244969"/>
            <a:ext cx="2190005" cy="6650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100" b="1" dirty="0">
                <a:solidFill>
                  <a:srgbClr val="953735"/>
                </a:solidFill>
                <a:latin typeface="Arial Black" panose="020B0A04020102020204" pitchFamily="34" charset="0"/>
              </a:rPr>
              <a:t>Evaluate</a:t>
            </a:r>
            <a:endParaRPr lang="en-CA" sz="2100" b="1" dirty="0">
              <a:solidFill>
                <a:srgbClr val="953735"/>
              </a:solidFill>
              <a:latin typeface="Arial Black" panose="020B0A04020102020204" pitchFamily="34" charset="0"/>
            </a:endParaRPr>
          </a:p>
        </p:txBody>
      </p:sp>
      <p:sp>
        <p:nvSpPr>
          <p:cNvPr id="40" name="Arc 39">
            <a:extLst>
              <a:ext uri="{FF2B5EF4-FFF2-40B4-BE49-F238E27FC236}">
                <a16:creationId xmlns:a16="http://schemas.microsoft.com/office/drawing/2014/main" id="{72FEF48E-D236-5189-FF35-D077CBBB6349}"/>
              </a:ext>
            </a:extLst>
          </p:cNvPr>
          <p:cNvSpPr/>
          <p:nvPr/>
        </p:nvSpPr>
        <p:spPr>
          <a:xfrm>
            <a:off x="7804766" y="5170590"/>
            <a:ext cx="2160000" cy="2160000"/>
          </a:xfrm>
          <a:prstGeom prst="arc">
            <a:avLst>
              <a:gd name="adj1" fmla="val 13567835"/>
              <a:gd name="adj2" fmla="val 12850947"/>
            </a:avLst>
          </a:prstGeom>
          <a:ln w="25400">
            <a:solidFill>
              <a:srgbClr val="953735"/>
            </a:solidFill>
            <a:headEnd type="ova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41" name="Rectangle: Rounded Corners 40">
            <a:extLst>
              <a:ext uri="{FF2B5EF4-FFF2-40B4-BE49-F238E27FC236}">
                <a16:creationId xmlns:a16="http://schemas.microsoft.com/office/drawing/2014/main" id="{9CBF31DE-F06E-5770-4FE8-59AF766EC375}"/>
              </a:ext>
            </a:extLst>
          </p:cNvPr>
          <p:cNvSpPr/>
          <p:nvPr/>
        </p:nvSpPr>
        <p:spPr>
          <a:xfrm>
            <a:off x="10233924" y="5150803"/>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Outreach</a:t>
            </a:r>
            <a:endParaRPr lang="en-CA" sz="2400" b="1" dirty="0">
              <a:solidFill>
                <a:schemeClr val="bg1"/>
              </a:solidFill>
              <a:latin typeface="Arial Black" panose="020B0A04020102020204" pitchFamily="34" charset="0"/>
            </a:endParaRPr>
          </a:p>
        </p:txBody>
      </p:sp>
      <p:sp>
        <p:nvSpPr>
          <p:cNvPr id="42" name="TextBox 41">
            <a:extLst>
              <a:ext uri="{FF2B5EF4-FFF2-40B4-BE49-F238E27FC236}">
                <a16:creationId xmlns:a16="http://schemas.microsoft.com/office/drawing/2014/main" id="{17434A3B-752F-C320-024C-463763F0B805}"/>
              </a:ext>
            </a:extLst>
          </p:cNvPr>
          <p:cNvSpPr txBox="1"/>
          <p:nvPr/>
        </p:nvSpPr>
        <p:spPr>
          <a:xfrm>
            <a:off x="12835526" y="4240024"/>
            <a:ext cx="4633451" cy="2169825"/>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Strategic Outreach and Storytelling </a:t>
            </a:r>
            <a:r>
              <a:rPr lang="en-US" sz="2700" dirty="0">
                <a:solidFill>
                  <a:schemeClr val="tx1">
                    <a:lumMod val="75000"/>
                    <a:lumOff val="25000"/>
                  </a:schemeClr>
                </a:solidFill>
                <a:latin typeface="Ink Free" panose="03080402000500000000" pitchFamily="66" charset="0"/>
              </a:rPr>
              <a:t>(share the impact, meet the target audience, identify the most effective marketing channel)</a:t>
            </a:r>
            <a:endParaRPr lang="en-CA" sz="2700" dirty="0">
              <a:solidFill>
                <a:schemeClr val="tx1">
                  <a:lumMod val="75000"/>
                  <a:lumOff val="25000"/>
                </a:schemeClr>
              </a:solidFill>
              <a:latin typeface="Ink Free" panose="03080402000500000000" pitchFamily="66" charset="0"/>
            </a:endParaRPr>
          </a:p>
        </p:txBody>
      </p:sp>
      <p:sp>
        <p:nvSpPr>
          <p:cNvPr id="43" name="Arc 42">
            <a:extLst>
              <a:ext uri="{FF2B5EF4-FFF2-40B4-BE49-F238E27FC236}">
                <a16:creationId xmlns:a16="http://schemas.microsoft.com/office/drawing/2014/main" id="{7F9D6DA1-B0FE-BEE8-A08C-0F6CAE6E0013}"/>
              </a:ext>
            </a:extLst>
          </p:cNvPr>
          <p:cNvSpPr/>
          <p:nvPr/>
        </p:nvSpPr>
        <p:spPr>
          <a:xfrm rot="19361209">
            <a:off x="11915492" y="7149113"/>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44" name="TextBox 43">
            <a:extLst>
              <a:ext uri="{FF2B5EF4-FFF2-40B4-BE49-F238E27FC236}">
                <a16:creationId xmlns:a16="http://schemas.microsoft.com/office/drawing/2014/main" id="{D51E474A-B4E5-4B64-D398-8DF420381472}"/>
              </a:ext>
            </a:extLst>
          </p:cNvPr>
          <p:cNvSpPr txBox="1"/>
          <p:nvPr/>
        </p:nvSpPr>
        <p:spPr>
          <a:xfrm>
            <a:off x="7829577" y="5660916"/>
            <a:ext cx="2190005" cy="1323439"/>
          </a:xfrm>
          <a:prstGeom prst="rect">
            <a:avLst/>
          </a:prstGeom>
          <a:noFill/>
        </p:spPr>
        <p:txBody>
          <a:bodyPr wrap="square" rtlCol="0">
            <a:spAutoFit/>
          </a:bodyPr>
          <a:lstStyle/>
          <a:p>
            <a:pPr algn="ctr"/>
            <a:r>
              <a:rPr lang="en-US" sz="2000" b="1" dirty="0">
                <a:solidFill>
                  <a:schemeClr val="tx1">
                    <a:lumMod val="75000"/>
                    <a:lumOff val="25000"/>
                  </a:schemeClr>
                </a:solidFill>
              </a:rPr>
              <a:t>Retention is the result of a collection of moments.</a:t>
            </a:r>
            <a:endParaRPr lang="en-CA" sz="2000" b="1" dirty="0">
              <a:solidFill>
                <a:schemeClr val="tx1">
                  <a:lumMod val="75000"/>
                  <a:lumOff val="25000"/>
                </a:schemeClr>
              </a:solidFill>
            </a:endParaRPr>
          </a:p>
        </p:txBody>
      </p:sp>
      <p:sp>
        <p:nvSpPr>
          <p:cNvPr id="45" name="TextBox 44">
            <a:extLst>
              <a:ext uri="{FF2B5EF4-FFF2-40B4-BE49-F238E27FC236}">
                <a16:creationId xmlns:a16="http://schemas.microsoft.com/office/drawing/2014/main" id="{05B69549-221C-D05E-8886-543C69875D99}"/>
              </a:ext>
            </a:extLst>
          </p:cNvPr>
          <p:cNvSpPr txBox="1"/>
          <p:nvPr/>
        </p:nvSpPr>
        <p:spPr>
          <a:xfrm>
            <a:off x="6422294" y="8978738"/>
            <a:ext cx="4860000" cy="923330"/>
          </a:xfrm>
          <a:prstGeom prst="rect">
            <a:avLst/>
          </a:prstGeom>
          <a:noFill/>
          <a:ln>
            <a:noFill/>
          </a:ln>
        </p:spPr>
        <p:txBody>
          <a:bodyPr wrap="square" rtlCol="0">
            <a:spAutoFit/>
          </a:bodyPr>
          <a:lstStyle/>
          <a:p>
            <a:pPr algn="ctr"/>
            <a:r>
              <a:rPr lang="en-US" sz="2700" b="1" dirty="0">
                <a:solidFill>
                  <a:schemeClr val="bg1">
                    <a:lumMod val="50000"/>
                  </a:schemeClr>
                </a:solidFill>
                <a:latin typeface="Ink Free" panose="03080402000500000000" pitchFamily="66" charset="0"/>
              </a:rPr>
              <a:t>Measure what matters;</a:t>
            </a:r>
          </a:p>
          <a:p>
            <a:pPr algn="ctr"/>
            <a:r>
              <a:rPr lang="en-US" sz="2700" b="1" dirty="0">
                <a:solidFill>
                  <a:schemeClr val="bg1">
                    <a:lumMod val="50000"/>
                  </a:schemeClr>
                </a:solidFill>
                <a:latin typeface="Ink Free" panose="03080402000500000000" pitchFamily="66" charset="0"/>
              </a:rPr>
              <a:t>is also risk management </a:t>
            </a:r>
            <a:endParaRPr lang="en-CA" sz="2700" b="1" dirty="0">
              <a:solidFill>
                <a:schemeClr val="bg1">
                  <a:lumMod val="50000"/>
                </a:schemeClr>
              </a:solidFill>
              <a:latin typeface="Ink Free" panose="03080402000500000000" pitchFamily="66" charset="0"/>
            </a:endParaRPr>
          </a:p>
        </p:txBody>
      </p:sp>
      <p:cxnSp>
        <p:nvCxnSpPr>
          <p:cNvPr id="47" name="Straight Connector 46">
            <a:extLst>
              <a:ext uri="{FF2B5EF4-FFF2-40B4-BE49-F238E27FC236}">
                <a16:creationId xmlns:a16="http://schemas.microsoft.com/office/drawing/2014/main" id="{B93336E2-95BB-F5C3-39FE-4CF5D094A56B}"/>
              </a:ext>
            </a:extLst>
          </p:cNvPr>
          <p:cNvCxnSpPr>
            <a:cxnSpLocks/>
          </p:cNvCxnSpPr>
          <p:nvPr/>
        </p:nvCxnSpPr>
        <p:spPr>
          <a:xfrm>
            <a:off x="8852294" y="8749262"/>
            <a:ext cx="1750" cy="333567"/>
          </a:xfrm>
          <a:prstGeom prst="line">
            <a:avLst/>
          </a:prstGeom>
          <a:ln w="2540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539E6C53-EF49-EC9A-B9C5-613241B3C9F3}"/>
              </a:ext>
            </a:extLst>
          </p:cNvPr>
          <p:cNvSpPr/>
          <p:nvPr/>
        </p:nvSpPr>
        <p:spPr>
          <a:xfrm>
            <a:off x="7829577" y="1658289"/>
            <a:ext cx="2119469" cy="929718"/>
          </a:xfrm>
          <a:prstGeom prst="roundRect">
            <a:avLst/>
          </a:prstGeom>
          <a:solidFill>
            <a:schemeClr val="bg1"/>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rgbClr val="953735"/>
                </a:solidFill>
                <a:latin typeface="Arial Black" panose="020B0A04020102020204" pitchFamily="34" charset="0"/>
              </a:rPr>
              <a:t>Strategy</a:t>
            </a:r>
            <a:endParaRPr lang="en-CA" sz="2400" b="1" dirty="0">
              <a:solidFill>
                <a:srgbClr val="953735"/>
              </a:solidFill>
              <a:latin typeface="Arial Black" panose="020B0A04020102020204" pitchFamily="34" charset="0"/>
            </a:endParaRPr>
          </a:p>
        </p:txBody>
      </p:sp>
      <p:cxnSp>
        <p:nvCxnSpPr>
          <p:cNvPr id="7" name="Straight Connector 6">
            <a:extLst>
              <a:ext uri="{FF2B5EF4-FFF2-40B4-BE49-F238E27FC236}">
                <a16:creationId xmlns:a16="http://schemas.microsoft.com/office/drawing/2014/main" id="{C0738BDB-9443-BB9B-FF9A-31626AD1F12E}"/>
              </a:ext>
            </a:extLst>
          </p:cNvPr>
          <p:cNvCxnSpPr>
            <a:cxnSpLocks/>
          </p:cNvCxnSpPr>
          <p:nvPr/>
        </p:nvCxnSpPr>
        <p:spPr>
          <a:xfrm>
            <a:off x="8898649" y="2588007"/>
            <a:ext cx="0" cy="733114"/>
          </a:xfrm>
          <a:prstGeom prst="line">
            <a:avLst/>
          </a:prstGeom>
          <a:ln w="25400">
            <a:solidFill>
              <a:srgbClr val="9537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462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231-8197-FFEA-64BA-6D25AD3B7DD0}"/>
              </a:ext>
            </a:extLst>
          </p:cNvPr>
          <p:cNvSpPr>
            <a:spLocks noGrp="1"/>
          </p:cNvSpPr>
          <p:nvPr>
            <p:ph type="title"/>
          </p:nvPr>
        </p:nvSpPr>
        <p:spPr>
          <a:xfrm>
            <a:off x="457200" y="274637"/>
            <a:ext cx="8432800" cy="1936299"/>
          </a:xfrm>
        </p:spPr>
        <p:txBody>
          <a:bodyPr/>
          <a:lstStyle/>
          <a:p>
            <a:r>
              <a:rPr lang="en-US" dirty="0"/>
              <a:t>Plan</a:t>
            </a:r>
            <a:endParaRPr lang="en-CA" dirty="0"/>
          </a:p>
        </p:txBody>
      </p:sp>
      <p:sp>
        <p:nvSpPr>
          <p:cNvPr id="7" name="TextBox 6">
            <a:extLst>
              <a:ext uri="{FF2B5EF4-FFF2-40B4-BE49-F238E27FC236}">
                <a16:creationId xmlns:a16="http://schemas.microsoft.com/office/drawing/2014/main" id="{6789079B-5203-9657-6BE4-AD740751E14F}"/>
              </a:ext>
            </a:extLst>
          </p:cNvPr>
          <p:cNvSpPr txBox="1"/>
          <p:nvPr/>
        </p:nvSpPr>
        <p:spPr>
          <a:xfrm>
            <a:off x="10963072" y="3163953"/>
            <a:ext cx="7013644" cy="6124754"/>
          </a:xfrm>
          <a:prstGeom prst="rect">
            <a:avLst/>
          </a:prstGeom>
          <a:noFill/>
        </p:spPr>
        <p:txBody>
          <a:bodyPr wrap="square">
            <a:spAutoFit/>
          </a:bodyPr>
          <a:lstStyle/>
          <a:p>
            <a:pPr>
              <a:lnSpc>
                <a:spcPct val="200000"/>
              </a:lnSpc>
            </a:pPr>
            <a:r>
              <a:rPr lang="en-US" sz="4000" b="1" dirty="0">
                <a:solidFill>
                  <a:schemeClr val="tx1">
                    <a:lumMod val="65000"/>
                    <a:lumOff val="35000"/>
                  </a:schemeClr>
                </a:solidFill>
                <a:cs typeface="Arial" panose="020B0604020202020204" pitchFamily="34" charset="0"/>
              </a:rPr>
              <a:t>Risk Assessment</a:t>
            </a:r>
          </a:p>
          <a:p>
            <a:r>
              <a:rPr lang="en-US" sz="2400" dirty="0">
                <a:cs typeface="Arial" panose="020B0604020202020204" pitchFamily="34" charset="0"/>
              </a:rPr>
              <a:t>Who…		is the client?</a:t>
            </a:r>
          </a:p>
          <a:p>
            <a:r>
              <a:rPr lang="en-US" sz="2400" dirty="0">
                <a:cs typeface="Arial" panose="020B0604020202020204" pitchFamily="34" charset="0"/>
              </a:rPr>
              <a:t>		is the volunteer?</a:t>
            </a:r>
          </a:p>
          <a:p>
            <a:r>
              <a:rPr lang="en-US" sz="2400" dirty="0">
                <a:cs typeface="Arial" panose="020B0604020202020204" pitchFamily="34" charset="0"/>
              </a:rPr>
              <a:t>		is in a position to harm the organization</a:t>
            </a:r>
          </a:p>
          <a:p>
            <a:endParaRPr lang="en-US" sz="2400" dirty="0">
              <a:cs typeface="Arial" panose="020B0604020202020204" pitchFamily="34" charset="0"/>
            </a:endParaRPr>
          </a:p>
          <a:p>
            <a:r>
              <a:rPr lang="en-US" sz="2400" dirty="0">
                <a:cs typeface="Arial" panose="020B0604020202020204" pitchFamily="34" charset="0"/>
              </a:rPr>
              <a:t>What…		is the activity?</a:t>
            </a:r>
          </a:p>
          <a:p>
            <a:r>
              <a:rPr lang="en-US" sz="2400" dirty="0">
                <a:cs typeface="Arial" panose="020B0604020202020204" pitchFamily="34" charset="0"/>
              </a:rPr>
              <a:t>		is the nature of the relationship?</a:t>
            </a:r>
          </a:p>
          <a:p>
            <a:endParaRPr lang="en-US" sz="2400" dirty="0">
              <a:cs typeface="Arial" panose="020B0604020202020204" pitchFamily="34" charset="0"/>
            </a:endParaRPr>
          </a:p>
          <a:p>
            <a:r>
              <a:rPr lang="en-US" sz="2400" dirty="0">
                <a:cs typeface="Arial" panose="020B0604020202020204" pitchFamily="34" charset="0"/>
              </a:rPr>
              <a:t>Where…	is the activity taking place?</a:t>
            </a:r>
          </a:p>
          <a:p>
            <a:r>
              <a:rPr lang="en-US" sz="2400" dirty="0">
                <a:cs typeface="Arial" panose="020B0604020202020204" pitchFamily="34" charset="0"/>
              </a:rPr>
              <a:t>		is it isolated? Any inherent danger?</a:t>
            </a:r>
          </a:p>
          <a:p>
            <a:endParaRPr lang="en-US" sz="2400" dirty="0">
              <a:cs typeface="Arial" panose="020B0604020202020204" pitchFamily="34" charset="0"/>
            </a:endParaRPr>
          </a:p>
          <a:p>
            <a:r>
              <a:rPr lang="en-US" sz="2400" dirty="0">
                <a:cs typeface="Arial" panose="020B0604020202020204" pitchFamily="34" charset="0"/>
              </a:rPr>
              <a:t>How often…	does the supervisor oversee the 			activity?</a:t>
            </a:r>
          </a:p>
          <a:p>
            <a:r>
              <a:rPr lang="en-US" sz="2400" dirty="0">
                <a:cs typeface="Arial" panose="020B0604020202020204" pitchFamily="34" charset="0"/>
              </a:rPr>
              <a:t>		do others access the relationship?</a:t>
            </a:r>
          </a:p>
        </p:txBody>
      </p:sp>
      <p:sp>
        <p:nvSpPr>
          <p:cNvPr id="8" name="TextBox 7">
            <a:extLst>
              <a:ext uri="{FF2B5EF4-FFF2-40B4-BE49-F238E27FC236}">
                <a16:creationId xmlns:a16="http://schemas.microsoft.com/office/drawing/2014/main" id="{4870F4CD-69B8-BDCA-5240-DE786E783A37}"/>
              </a:ext>
            </a:extLst>
          </p:cNvPr>
          <p:cNvSpPr txBox="1"/>
          <p:nvPr/>
        </p:nvSpPr>
        <p:spPr>
          <a:xfrm>
            <a:off x="5755534" y="3163953"/>
            <a:ext cx="5149173" cy="4647426"/>
          </a:xfrm>
          <a:prstGeom prst="rect">
            <a:avLst/>
          </a:prstGeom>
          <a:noFill/>
        </p:spPr>
        <p:txBody>
          <a:bodyPr wrap="square">
            <a:spAutoFit/>
          </a:bodyPr>
          <a:lstStyle/>
          <a:p>
            <a:pPr>
              <a:lnSpc>
                <a:spcPct val="200000"/>
              </a:lnSpc>
            </a:pPr>
            <a:r>
              <a:rPr lang="en-US" sz="4000" b="1" dirty="0">
                <a:solidFill>
                  <a:schemeClr val="tx1">
                    <a:lumMod val="65000"/>
                    <a:lumOff val="35000"/>
                  </a:schemeClr>
                </a:solidFill>
                <a:cs typeface="Arial" panose="020B0604020202020204" pitchFamily="34" charset="0"/>
              </a:rPr>
              <a:t>Position Design</a:t>
            </a:r>
          </a:p>
          <a:p>
            <a:r>
              <a:rPr lang="en-US" sz="2400" dirty="0">
                <a:cs typeface="Arial" panose="020B0604020202020204" pitchFamily="34" charset="0"/>
              </a:rPr>
              <a:t>There is a distinction between;</a:t>
            </a:r>
          </a:p>
          <a:p>
            <a:endParaRPr lang="en-US" sz="2400" dirty="0">
              <a:cs typeface="Arial" panose="020B0604020202020204" pitchFamily="34" charset="0"/>
            </a:endParaRPr>
          </a:p>
          <a:p>
            <a:pPr marL="342900" indent="-342900">
              <a:buFont typeface="Arial" panose="020B0604020202020204" pitchFamily="34" charset="0"/>
              <a:buChar char="•"/>
            </a:pPr>
            <a:r>
              <a:rPr lang="en-US" sz="2400" dirty="0">
                <a:cs typeface="Arial" panose="020B0604020202020204" pitchFamily="34" charset="0"/>
              </a:rPr>
              <a:t>Position Design</a:t>
            </a:r>
          </a:p>
          <a:p>
            <a:pPr marL="342900" indent="-342900">
              <a:buFont typeface="Arial" panose="020B0604020202020204" pitchFamily="34" charset="0"/>
              <a:buChar char="•"/>
            </a:pPr>
            <a:endParaRPr lang="en-US" sz="2400" dirty="0">
              <a:cs typeface="Arial" panose="020B0604020202020204" pitchFamily="34" charset="0"/>
            </a:endParaRPr>
          </a:p>
          <a:p>
            <a:pPr marL="342900" indent="-342900">
              <a:buFont typeface="Arial" panose="020B0604020202020204" pitchFamily="34" charset="0"/>
              <a:buChar char="•"/>
            </a:pPr>
            <a:r>
              <a:rPr lang="en-US" sz="2400" dirty="0">
                <a:cs typeface="Arial" panose="020B0604020202020204" pitchFamily="34" charset="0"/>
              </a:rPr>
              <a:t>Position Description</a:t>
            </a:r>
          </a:p>
          <a:p>
            <a:pPr marL="342900" indent="-342900">
              <a:buFont typeface="Arial" panose="020B0604020202020204" pitchFamily="34" charset="0"/>
              <a:buChar char="•"/>
            </a:pPr>
            <a:endParaRPr lang="en-US" sz="2400" dirty="0">
              <a:cs typeface="Arial" panose="020B0604020202020204" pitchFamily="34" charset="0"/>
            </a:endParaRPr>
          </a:p>
          <a:p>
            <a:pPr marL="342900" indent="-342900">
              <a:buFont typeface="Arial" panose="020B0604020202020204" pitchFamily="34" charset="0"/>
              <a:buChar char="•"/>
            </a:pPr>
            <a:r>
              <a:rPr lang="en-US" sz="2400" dirty="0">
                <a:cs typeface="Arial" panose="020B0604020202020204" pitchFamily="34" charset="0"/>
              </a:rPr>
              <a:t>Position Advertisement</a:t>
            </a:r>
          </a:p>
          <a:p>
            <a:endParaRPr lang="en-US" sz="2400" dirty="0">
              <a:cs typeface="Arial" panose="020B0604020202020204" pitchFamily="34" charset="0"/>
            </a:endParaRPr>
          </a:p>
          <a:p>
            <a:endParaRPr lang="en-US" sz="2400" dirty="0">
              <a:cs typeface="Arial" panose="020B0604020202020204" pitchFamily="34" charset="0"/>
            </a:endParaRPr>
          </a:p>
        </p:txBody>
      </p:sp>
      <p:sp>
        <p:nvSpPr>
          <p:cNvPr id="9" name="TextBox 8">
            <a:extLst>
              <a:ext uri="{FF2B5EF4-FFF2-40B4-BE49-F238E27FC236}">
                <a16:creationId xmlns:a16="http://schemas.microsoft.com/office/drawing/2014/main" id="{65BE51A3-3D5F-F3EF-EDF6-946C6AE03633}"/>
              </a:ext>
            </a:extLst>
          </p:cNvPr>
          <p:cNvSpPr txBox="1"/>
          <p:nvPr/>
        </p:nvSpPr>
        <p:spPr>
          <a:xfrm>
            <a:off x="606361" y="3163953"/>
            <a:ext cx="5149173" cy="2800767"/>
          </a:xfrm>
          <a:prstGeom prst="rect">
            <a:avLst/>
          </a:prstGeom>
          <a:noFill/>
        </p:spPr>
        <p:txBody>
          <a:bodyPr wrap="square">
            <a:spAutoFit/>
          </a:bodyPr>
          <a:lstStyle/>
          <a:p>
            <a:pPr>
              <a:lnSpc>
                <a:spcPct val="200000"/>
              </a:lnSpc>
            </a:pPr>
            <a:r>
              <a:rPr lang="en-US" sz="4000" b="1" dirty="0">
                <a:solidFill>
                  <a:schemeClr val="tx1">
                    <a:lumMod val="65000"/>
                    <a:lumOff val="35000"/>
                  </a:schemeClr>
                </a:solidFill>
                <a:cs typeface="Arial" panose="020B0604020202020204" pitchFamily="34" charset="0"/>
              </a:rPr>
              <a:t>Needs Analysis</a:t>
            </a:r>
          </a:p>
          <a:p>
            <a:r>
              <a:rPr lang="en-US" sz="2400" dirty="0">
                <a:cs typeface="Arial" panose="020B0604020202020204" pitchFamily="34" charset="0"/>
              </a:rPr>
              <a:t>Strategic volunteer engagement towards mission delivery.</a:t>
            </a:r>
          </a:p>
          <a:p>
            <a:endParaRPr lang="en-US" sz="2400" dirty="0">
              <a:cs typeface="Arial" panose="020B0604020202020204" pitchFamily="34" charset="0"/>
            </a:endParaRPr>
          </a:p>
          <a:p>
            <a:endParaRPr lang="en-US" sz="2400" dirty="0">
              <a:cs typeface="Arial" panose="020B0604020202020204" pitchFamily="34" charset="0"/>
            </a:endParaRPr>
          </a:p>
        </p:txBody>
      </p:sp>
      <p:sp>
        <p:nvSpPr>
          <p:cNvPr id="10" name="Arrow: Right 9">
            <a:extLst>
              <a:ext uri="{FF2B5EF4-FFF2-40B4-BE49-F238E27FC236}">
                <a16:creationId xmlns:a16="http://schemas.microsoft.com/office/drawing/2014/main" id="{B749B8D4-20AC-E307-89C6-27135ACB2672}"/>
              </a:ext>
            </a:extLst>
          </p:cNvPr>
          <p:cNvSpPr/>
          <p:nvPr/>
        </p:nvSpPr>
        <p:spPr>
          <a:xfrm>
            <a:off x="4943272" y="3540869"/>
            <a:ext cx="522053" cy="836578"/>
          </a:xfrm>
          <a:prstGeom prst="rightArrow">
            <a:avLst/>
          </a:prstGeom>
          <a:solidFill>
            <a:srgbClr val="9537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Arrow: Right 10">
            <a:extLst>
              <a:ext uri="{FF2B5EF4-FFF2-40B4-BE49-F238E27FC236}">
                <a16:creationId xmlns:a16="http://schemas.microsoft.com/office/drawing/2014/main" id="{89B7F8F3-A4C7-86BD-A00E-465EBF1BA9EA}"/>
              </a:ext>
            </a:extLst>
          </p:cNvPr>
          <p:cNvSpPr/>
          <p:nvPr/>
        </p:nvSpPr>
        <p:spPr>
          <a:xfrm>
            <a:off x="10072179" y="3540869"/>
            <a:ext cx="522053" cy="836578"/>
          </a:xfrm>
          <a:prstGeom prst="rightArrow">
            <a:avLst/>
          </a:prstGeom>
          <a:solidFill>
            <a:srgbClr val="9537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Date Placeholder 5">
            <a:extLst>
              <a:ext uri="{FF2B5EF4-FFF2-40B4-BE49-F238E27FC236}">
                <a16:creationId xmlns:a16="http://schemas.microsoft.com/office/drawing/2014/main" id="{74EAAC12-7A77-C595-A794-94BF77A629A7}"/>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4" name="Slide Number Placeholder 7">
            <a:extLst>
              <a:ext uri="{FF2B5EF4-FFF2-40B4-BE49-F238E27FC236}">
                <a16:creationId xmlns:a16="http://schemas.microsoft.com/office/drawing/2014/main" id="{4CA9750F-E916-E3C8-EF81-70D27F613606}"/>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15</a:t>
            </a:fld>
            <a:endParaRPr lang="en-US"/>
          </a:p>
        </p:txBody>
      </p:sp>
      <p:sp>
        <p:nvSpPr>
          <p:cNvPr id="5" name="Footer Placeholder 8">
            <a:extLst>
              <a:ext uri="{FF2B5EF4-FFF2-40B4-BE49-F238E27FC236}">
                <a16:creationId xmlns:a16="http://schemas.microsoft.com/office/drawing/2014/main" id="{0B4D4F3C-2FEE-AD29-462A-A136DE9021BE}"/>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152634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231-8197-FFEA-64BA-6D25AD3B7DD0}"/>
              </a:ext>
            </a:extLst>
          </p:cNvPr>
          <p:cNvSpPr>
            <a:spLocks noGrp="1"/>
          </p:cNvSpPr>
          <p:nvPr>
            <p:ph type="title"/>
          </p:nvPr>
        </p:nvSpPr>
        <p:spPr>
          <a:xfrm>
            <a:off x="457200" y="274637"/>
            <a:ext cx="8432800" cy="1936299"/>
          </a:xfrm>
        </p:spPr>
        <p:txBody>
          <a:bodyPr/>
          <a:lstStyle/>
          <a:p>
            <a:r>
              <a:rPr lang="en-US" dirty="0"/>
              <a:t>Outreach</a:t>
            </a:r>
            <a:endParaRPr lang="en-CA" dirty="0"/>
          </a:p>
        </p:txBody>
      </p:sp>
      <p:sp>
        <p:nvSpPr>
          <p:cNvPr id="4" name="TextBox 3">
            <a:extLst>
              <a:ext uri="{FF2B5EF4-FFF2-40B4-BE49-F238E27FC236}">
                <a16:creationId xmlns:a16="http://schemas.microsoft.com/office/drawing/2014/main" id="{6807DA54-E809-DDBC-9E83-71C1E25F9650}"/>
              </a:ext>
            </a:extLst>
          </p:cNvPr>
          <p:cNvSpPr txBox="1"/>
          <p:nvPr/>
        </p:nvSpPr>
        <p:spPr>
          <a:xfrm>
            <a:off x="1960034" y="4064084"/>
            <a:ext cx="16327966" cy="5632311"/>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chemeClr val="tx1">
                    <a:lumMod val="85000"/>
                    <a:lumOff val="15000"/>
                  </a:schemeClr>
                </a:solidFill>
              </a:rPr>
              <a:t>Volunteer </a:t>
            </a:r>
            <a:r>
              <a:rPr lang="en-US" sz="3600" dirty="0" err="1">
                <a:solidFill>
                  <a:schemeClr val="tx1">
                    <a:lumMod val="85000"/>
                    <a:lumOff val="15000"/>
                  </a:schemeClr>
                </a:solidFill>
              </a:rPr>
              <a:t>Centres</a:t>
            </a:r>
            <a:endParaRPr lang="en-US" sz="3600" dirty="0">
              <a:solidFill>
                <a:schemeClr val="tx1">
                  <a:lumMod val="85000"/>
                  <a:lumOff val="15000"/>
                </a:schemeClr>
              </a:solidFill>
            </a:endParaRPr>
          </a:p>
          <a:p>
            <a:pPr marL="571500" indent="-571500">
              <a:buFont typeface="Arial" panose="020B0604020202020204" pitchFamily="34" charset="0"/>
              <a:buChar char="•"/>
            </a:pPr>
            <a:r>
              <a:rPr lang="en-US" sz="3600" dirty="0">
                <a:solidFill>
                  <a:schemeClr val="tx1">
                    <a:lumMod val="85000"/>
                    <a:lumOff val="15000"/>
                  </a:schemeClr>
                </a:solidFill>
              </a:rPr>
              <a:t>Youth Groups</a:t>
            </a:r>
          </a:p>
          <a:p>
            <a:pPr marL="571500" indent="-571500">
              <a:buFont typeface="Arial" panose="020B0604020202020204" pitchFamily="34" charset="0"/>
              <a:buChar char="•"/>
            </a:pPr>
            <a:r>
              <a:rPr lang="en-US" sz="3600" dirty="0">
                <a:solidFill>
                  <a:schemeClr val="tx1">
                    <a:lumMod val="85000"/>
                    <a:lumOff val="15000"/>
                  </a:schemeClr>
                </a:solidFill>
              </a:rPr>
              <a:t>Academic institution and/or programs</a:t>
            </a:r>
          </a:p>
          <a:p>
            <a:pPr marL="571500" indent="-571500">
              <a:buFont typeface="Arial" panose="020B0604020202020204" pitchFamily="34" charset="0"/>
              <a:buChar char="•"/>
            </a:pPr>
            <a:r>
              <a:rPr lang="en-US" sz="3600" dirty="0">
                <a:solidFill>
                  <a:schemeClr val="tx1">
                    <a:lumMod val="85000"/>
                    <a:lumOff val="15000"/>
                  </a:schemeClr>
                </a:solidFill>
              </a:rPr>
              <a:t>Social Service Clubs</a:t>
            </a:r>
          </a:p>
          <a:p>
            <a:pPr marL="571500" indent="-571500">
              <a:buFont typeface="Arial" panose="020B0604020202020204" pitchFamily="34" charset="0"/>
              <a:buChar char="•"/>
            </a:pPr>
            <a:r>
              <a:rPr lang="en-US" sz="3600" dirty="0">
                <a:solidFill>
                  <a:schemeClr val="tx1">
                    <a:lumMod val="85000"/>
                    <a:lumOff val="15000"/>
                  </a:schemeClr>
                </a:solidFill>
              </a:rPr>
              <a:t>Local sports groups (clubs and schools)</a:t>
            </a:r>
          </a:p>
          <a:p>
            <a:pPr marL="571500" indent="-571500">
              <a:buFont typeface="Arial" panose="020B0604020202020204" pitchFamily="34" charset="0"/>
              <a:buChar char="•"/>
            </a:pPr>
            <a:r>
              <a:rPr lang="en-US" sz="3600" dirty="0">
                <a:solidFill>
                  <a:schemeClr val="tx1">
                    <a:lumMod val="85000"/>
                    <a:lumOff val="15000"/>
                  </a:schemeClr>
                </a:solidFill>
              </a:rPr>
              <a:t>Local businesses </a:t>
            </a:r>
          </a:p>
          <a:p>
            <a:pPr marL="571500" indent="-571500">
              <a:buFont typeface="Arial" panose="020B0604020202020204" pitchFamily="34" charset="0"/>
              <a:buChar char="•"/>
            </a:pPr>
            <a:r>
              <a:rPr lang="en-US" sz="3600" dirty="0">
                <a:solidFill>
                  <a:schemeClr val="tx1">
                    <a:lumMod val="85000"/>
                    <a:lumOff val="15000"/>
                  </a:schemeClr>
                </a:solidFill>
              </a:rPr>
              <a:t>Big businesses with social responsibility programs</a:t>
            </a:r>
          </a:p>
          <a:p>
            <a:pPr marL="571500" indent="-571500">
              <a:buFont typeface="Arial" panose="020B0604020202020204" pitchFamily="34" charset="0"/>
              <a:buChar char="•"/>
            </a:pPr>
            <a:r>
              <a:rPr lang="en-US" sz="3600" dirty="0">
                <a:solidFill>
                  <a:schemeClr val="tx1">
                    <a:lumMod val="85000"/>
                    <a:lumOff val="15000"/>
                  </a:schemeClr>
                </a:solidFill>
              </a:rPr>
              <a:t>Newcomer and employment services</a:t>
            </a:r>
          </a:p>
          <a:p>
            <a:pPr marL="571500" indent="-571500">
              <a:buFont typeface="Arial" panose="020B0604020202020204" pitchFamily="34" charset="0"/>
              <a:buChar char="•"/>
            </a:pPr>
            <a:r>
              <a:rPr lang="en-US" sz="3600" dirty="0">
                <a:solidFill>
                  <a:schemeClr val="tx1">
                    <a:lumMod val="85000"/>
                    <a:lumOff val="15000"/>
                  </a:schemeClr>
                </a:solidFill>
              </a:rPr>
              <a:t>Faith-based groups/organizations</a:t>
            </a:r>
          </a:p>
          <a:p>
            <a:pPr marL="571500" indent="-571500">
              <a:buFont typeface="Arial" panose="020B0604020202020204" pitchFamily="34" charset="0"/>
              <a:buChar char="•"/>
            </a:pPr>
            <a:r>
              <a:rPr lang="en-US" sz="3600" dirty="0">
                <a:solidFill>
                  <a:schemeClr val="tx1">
                    <a:lumMod val="85000"/>
                    <a:lumOff val="15000"/>
                  </a:schemeClr>
                </a:solidFill>
              </a:rPr>
              <a:t>Social media takeover days (all stakeholders posting on the same date and time)</a:t>
            </a:r>
          </a:p>
        </p:txBody>
      </p:sp>
      <p:sp>
        <p:nvSpPr>
          <p:cNvPr id="15" name="Title 1">
            <a:extLst>
              <a:ext uri="{FF2B5EF4-FFF2-40B4-BE49-F238E27FC236}">
                <a16:creationId xmlns:a16="http://schemas.microsoft.com/office/drawing/2014/main" id="{688FC726-9B47-F214-695C-78B1A377089B}"/>
              </a:ext>
            </a:extLst>
          </p:cNvPr>
          <p:cNvSpPr txBox="1">
            <a:spLocks/>
          </p:cNvSpPr>
          <p:nvPr/>
        </p:nvSpPr>
        <p:spPr>
          <a:xfrm>
            <a:off x="1071032" y="1846104"/>
            <a:ext cx="16145936" cy="1936299"/>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dirty="0">
                <a:solidFill>
                  <a:schemeClr val="tx1">
                    <a:lumMod val="65000"/>
                    <a:lumOff val="35000"/>
                  </a:schemeClr>
                </a:solidFill>
                <a:latin typeface="+mn-lt"/>
              </a:rPr>
              <a:t>Have You Considered? What are success stories? Any challenges?</a:t>
            </a:r>
            <a:endParaRPr lang="en-US" b="0" dirty="0">
              <a:solidFill>
                <a:schemeClr val="tx1">
                  <a:lumMod val="65000"/>
                  <a:lumOff val="35000"/>
                </a:schemeClr>
              </a:solidFill>
              <a:latin typeface="+mn-lt"/>
            </a:endParaRPr>
          </a:p>
        </p:txBody>
      </p:sp>
      <p:sp>
        <p:nvSpPr>
          <p:cNvPr id="3" name="Date Placeholder 5">
            <a:extLst>
              <a:ext uri="{FF2B5EF4-FFF2-40B4-BE49-F238E27FC236}">
                <a16:creationId xmlns:a16="http://schemas.microsoft.com/office/drawing/2014/main" id="{6EC43D6D-1A27-05E9-6D9E-DC4E972ED83F}"/>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5" name="Slide Number Placeholder 7">
            <a:extLst>
              <a:ext uri="{FF2B5EF4-FFF2-40B4-BE49-F238E27FC236}">
                <a16:creationId xmlns:a16="http://schemas.microsoft.com/office/drawing/2014/main" id="{FFF0E9CE-F39C-2885-92D8-8E9E34E152B2}"/>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16</a:t>
            </a:fld>
            <a:endParaRPr lang="en-US"/>
          </a:p>
        </p:txBody>
      </p:sp>
      <p:sp>
        <p:nvSpPr>
          <p:cNvPr id="6" name="Footer Placeholder 8">
            <a:extLst>
              <a:ext uri="{FF2B5EF4-FFF2-40B4-BE49-F238E27FC236}">
                <a16:creationId xmlns:a16="http://schemas.microsoft.com/office/drawing/2014/main" id="{02B6E982-9C50-092A-18AD-DA981CCF1462}"/>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1346973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231-8197-FFEA-64BA-6D25AD3B7DD0}"/>
              </a:ext>
            </a:extLst>
          </p:cNvPr>
          <p:cNvSpPr>
            <a:spLocks noGrp="1"/>
          </p:cNvSpPr>
          <p:nvPr>
            <p:ph type="title"/>
          </p:nvPr>
        </p:nvSpPr>
        <p:spPr>
          <a:xfrm>
            <a:off x="457200" y="274637"/>
            <a:ext cx="8432800" cy="1936299"/>
          </a:xfrm>
        </p:spPr>
        <p:txBody>
          <a:bodyPr/>
          <a:lstStyle/>
          <a:p>
            <a:r>
              <a:rPr lang="en-US" dirty="0"/>
              <a:t>Engage and Support</a:t>
            </a:r>
            <a:endParaRPr lang="en-CA" dirty="0"/>
          </a:p>
        </p:txBody>
      </p:sp>
      <p:sp>
        <p:nvSpPr>
          <p:cNvPr id="15" name="Title 1">
            <a:extLst>
              <a:ext uri="{FF2B5EF4-FFF2-40B4-BE49-F238E27FC236}">
                <a16:creationId xmlns:a16="http://schemas.microsoft.com/office/drawing/2014/main" id="{688FC726-9B47-F214-695C-78B1A377089B}"/>
              </a:ext>
            </a:extLst>
          </p:cNvPr>
          <p:cNvSpPr txBox="1">
            <a:spLocks/>
          </p:cNvSpPr>
          <p:nvPr/>
        </p:nvSpPr>
        <p:spPr>
          <a:xfrm>
            <a:off x="858551" y="3242445"/>
            <a:ext cx="4233468" cy="2652357"/>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a:solidFill>
                  <a:schemeClr val="bg1"/>
                </a:solidFill>
                <a:latin typeface="Arial Black" panose="020B0A04020102020204" pitchFamily="34" charset="0"/>
                <a:ea typeface="+mj-ea"/>
                <a:cs typeface="+mj-cs"/>
              </a:defRPr>
            </a:lvl1pPr>
          </a:lstStyle>
          <a:p>
            <a:r>
              <a:rPr lang="en-US" dirty="0">
                <a:solidFill>
                  <a:schemeClr val="tx1">
                    <a:lumMod val="65000"/>
                    <a:lumOff val="35000"/>
                  </a:schemeClr>
                </a:solidFill>
                <a:latin typeface="+mn-lt"/>
              </a:rPr>
              <a:t>Whole person Approach</a:t>
            </a:r>
          </a:p>
        </p:txBody>
      </p:sp>
      <p:sp>
        <p:nvSpPr>
          <p:cNvPr id="3" name="Oval 2">
            <a:extLst>
              <a:ext uri="{FF2B5EF4-FFF2-40B4-BE49-F238E27FC236}">
                <a16:creationId xmlns:a16="http://schemas.microsoft.com/office/drawing/2014/main" id="{62186E63-1D1C-0355-801B-27E576EC003E}"/>
              </a:ext>
            </a:extLst>
          </p:cNvPr>
          <p:cNvSpPr/>
          <p:nvPr/>
        </p:nvSpPr>
        <p:spPr>
          <a:xfrm>
            <a:off x="10125070" y="4819966"/>
            <a:ext cx="2880000" cy="2880000"/>
          </a:xfrm>
          <a:prstGeom prst="ellipse">
            <a:avLst/>
          </a:prstGeom>
          <a:noFill/>
          <a:ln w="50800">
            <a:solidFill>
              <a:srgbClr val="9537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Oval 4">
            <a:extLst>
              <a:ext uri="{FF2B5EF4-FFF2-40B4-BE49-F238E27FC236}">
                <a16:creationId xmlns:a16="http://schemas.microsoft.com/office/drawing/2014/main" id="{9404287C-F9F7-B64A-E454-C3C26A264DCF}"/>
              </a:ext>
            </a:extLst>
          </p:cNvPr>
          <p:cNvSpPr/>
          <p:nvPr/>
        </p:nvSpPr>
        <p:spPr>
          <a:xfrm>
            <a:off x="7965070" y="2659966"/>
            <a:ext cx="7200000" cy="7200000"/>
          </a:xfrm>
          <a:prstGeom prst="ellipse">
            <a:avLst/>
          </a:prstGeom>
          <a:noFill/>
          <a:ln w="50800">
            <a:solidFill>
              <a:srgbClr val="9537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7" name="Straight Connector 6">
            <a:extLst>
              <a:ext uri="{FF2B5EF4-FFF2-40B4-BE49-F238E27FC236}">
                <a16:creationId xmlns:a16="http://schemas.microsoft.com/office/drawing/2014/main" id="{B60DDA10-15C2-A3B6-9125-DEC8413ED8B4}"/>
              </a:ext>
            </a:extLst>
          </p:cNvPr>
          <p:cNvCxnSpPr>
            <a:stCxn id="3" idx="0"/>
            <a:endCxn id="5" idx="0"/>
          </p:cNvCxnSpPr>
          <p:nvPr/>
        </p:nvCxnSpPr>
        <p:spPr>
          <a:xfrm flipV="1">
            <a:off x="11565070" y="2659966"/>
            <a:ext cx="0" cy="2160000"/>
          </a:xfrm>
          <a:prstGeom prst="line">
            <a:avLst/>
          </a:prstGeom>
          <a:ln w="50800">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F887D3-3A6F-A3B8-12F4-391DD39EE1E6}"/>
              </a:ext>
            </a:extLst>
          </p:cNvPr>
          <p:cNvCxnSpPr>
            <a:cxnSpLocks/>
          </p:cNvCxnSpPr>
          <p:nvPr/>
        </p:nvCxnSpPr>
        <p:spPr>
          <a:xfrm flipH="1">
            <a:off x="8804937" y="6993470"/>
            <a:ext cx="1473200" cy="1534897"/>
          </a:xfrm>
          <a:prstGeom prst="line">
            <a:avLst/>
          </a:prstGeom>
          <a:ln w="50800">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6A7F6EC-F296-6645-CB4F-33D199A80455}"/>
              </a:ext>
            </a:extLst>
          </p:cNvPr>
          <p:cNvCxnSpPr>
            <a:cxnSpLocks/>
          </p:cNvCxnSpPr>
          <p:nvPr/>
        </p:nvCxnSpPr>
        <p:spPr>
          <a:xfrm>
            <a:off x="12767337" y="6993470"/>
            <a:ext cx="1557866" cy="1534897"/>
          </a:xfrm>
          <a:prstGeom prst="line">
            <a:avLst/>
          </a:prstGeom>
          <a:ln w="50800">
            <a:solidFill>
              <a:srgbClr val="953735"/>
            </a:solidFill>
          </a:ln>
        </p:spPr>
        <p:style>
          <a:lnRef idx="1">
            <a:schemeClr val="accent1"/>
          </a:lnRef>
          <a:fillRef idx="0">
            <a:schemeClr val="accent1"/>
          </a:fillRef>
          <a:effectRef idx="0">
            <a:schemeClr val="accent1"/>
          </a:effectRef>
          <a:fontRef idx="minor">
            <a:schemeClr val="tx1"/>
          </a:fontRef>
        </p:style>
      </p:cxnSp>
      <p:pic>
        <p:nvPicPr>
          <p:cNvPr id="23" name="Graphic 22" descr="Star with solid fill">
            <a:extLst>
              <a:ext uri="{FF2B5EF4-FFF2-40B4-BE49-F238E27FC236}">
                <a16:creationId xmlns:a16="http://schemas.microsoft.com/office/drawing/2014/main" id="{EFEF0AF7-4E9C-FDE3-E911-85419845FE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5104" y="5055559"/>
            <a:ext cx="1440000" cy="1440000"/>
          </a:xfrm>
          <a:prstGeom prst="rect">
            <a:avLst/>
          </a:prstGeom>
        </p:spPr>
      </p:pic>
      <p:pic>
        <p:nvPicPr>
          <p:cNvPr id="25" name="Graphic 24" descr="Sparkling Heart with solid fill">
            <a:extLst>
              <a:ext uri="{FF2B5EF4-FFF2-40B4-BE49-F238E27FC236}">
                <a16:creationId xmlns:a16="http://schemas.microsoft.com/office/drawing/2014/main" id="{99562464-DFD5-61A5-2C74-4D22855C1A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5104" y="7593285"/>
            <a:ext cx="1440000" cy="1440000"/>
          </a:xfrm>
          <a:prstGeom prst="rect">
            <a:avLst/>
          </a:prstGeom>
        </p:spPr>
      </p:pic>
      <p:pic>
        <p:nvPicPr>
          <p:cNvPr id="27" name="Graphic 26" descr="Sign language with solid fill">
            <a:extLst>
              <a:ext uri="{FF2B5EF4-FFF2-40B4-BE49-F238E27FC236}">
                <a16:creationId xmlns:a16="http://schemas.microsoft.com/office/drawing/2014/main" id="{F5FB8B3E-6623-6CE3-63D3-986AD736E2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945137" y="4021633"/>
            <a:ext cx="1440000" cy="1440000"/>
          </a:xfrm>
          <a:prstGeom prst="rect">
            <a:avLst/>
          </a:prstGeom>
        </p:spPr>
      </p:pic>
      <p:pic>
        <p:nvPicPr>
          <p:cNvPr id="29" name="Graphic 28" descr="Head with gears with solid fill">
            <a:extLst>
              <a:ext uri="{FF2B5EF4-FFF2-40B4-BE49-F238E27FC236}">
                <a16:creationId xmlns:a16="http://schemas.microsoft.com/office/drawing/2014/main" id="{9E6D6D61-3013-77C9-A96E-C55FB36AD25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77804" y="4021633"/>
            <a:ext cx="1440000" cy="1440000"/>
          </a:xfrm>
          <a:prstGeom prst="rect">
            <a:avLst/>
          </a:prstGeom>
        </p:spPr>
      </p:pic>
      <p:sp>
        <p:nvSpPr>
          <p:cNvPr id="30" name="TextBox 29">
            <a:extLst>
              <a:ext uri="{FF2B5EF4-FFF2-40B4-BE49-F238E27FC236}">
                <a16:creationId xmlns:a16="http://schemas.microsoft.com/office/drawing/2014/main" id="{79299F38-9D2F-8EF6-351F-96342CC12F7B}"/>
              </a:ext>
            </a:extLst>
          </p:cNvPr>
          <p:cNvSpPr txBox="1"/>
          <p:nvPr/>
        </p:nvSpPr>
        <p:spPr>
          <a:xfrm>
            <a:off x="4978004" y="5452496"/>
            <a:ext cx="4846533" cy="1569660"/>
          </a:xfrm>
          <a:prstGeom prst="rect">
            <a:avLst/>
          </a:prstGeom>
          <a:noFill/>
        </p:spPr>
        <p:txBody>
          <a:bodyPr wrap="square" rtlCol="0">
            <a:spAutoFit/>
          </a:bodyPr>
          <a:lstStyle/>
          <a:p>
            <a:pPr algn="r"/>
            <a:r>
              <a:rPr lang="en-US" sz="3200" b="1" dirty="0"/>
              <a:t>Head</a:t>
            </a:r>
          </a:p>
          <a:p>
            <a:pPr algn="r"/>
            <a:r>
              <a:rPr lang="en-US" sz="3200" dirty="0"/>
              <a:t>Expectations, knowledge, information</a:t>
            </a:r>
            <a:endParaRPr lang="en-CA" sz="3200" dirty="0"/>
          </a:p>
        </p:txBody>
      </p:sp>
      <p:sp>
        <p:nvSpPr>
          <p:cNvPr id="31" name="TextBox 30">
            <a:extLst>
              <a:ext uri="{FF2B5EF4-FFF2-40B4-BE49-F238E27FC236}">
                <a16:creationId xmlns:a16="http://schemas.microsoft.com/office/drawing/2014/main" id="{49B02293-23FD-F02B-05C6-B3FBABB94983}"/>
              </a:ext>
            </a:extLst>
          </p:cNvPr>
          <p:cNvSpPr txBox="1"/>
          <p:nvPr/>
        </p:nvSpPr>
        <p:spPr>
          <a:xfrm>
            <a:off x="13308070" y="5452454"/>
            <a:ext cx="4846533" cy="1569660"/>
          </a:xfrm>
          <a:prstGeom prst="rect">
            <a:avLst/>
          </a:prstGeom>
          <a:noFill/>
        </p:spPr>
        <p:txBody>
          <a:bodyPr wrap="square" rtlCol="0">
            <a:spAutoFit/>
          </a:bodyPr>
          <a:lstStyle/>
          <a:p>
            <a:r>
              <a:rPr lang="en-US" sz="3200" b="1" dirty="0"/>
              <a:t>Hands</a:t>
            </a:r>
          </a:p>
          <a:p>
            <a:r>
              <a:rPr lang="en-US" sz="3200" dirty="0"/>
              <a:t>Processes, tools, resources, work conditions</a:t>
            </a:r>
            <a:endParaRPr lang="en-CA" sz="3200" dirty="0"/>
          </a:p>
        </p:txBody>
      </p:sp>
      <p:sp>
        <p:nvSpPr>
          <p:cNvPr id="32" name="TextBox 31">
            <a:extLst>
              <a:ext uri="{FF2B5EF4-FFF2-40B4-BE49-F238E27FC236}">
                <a16:creationId xmlns:a16="http://schemas.microsoft.com/office/drawing/2014/main" id="{09A76FE0-26BB-17D4-0D98-3A719F7107E0}"/>
              </a:ext>
            </a:extLst>
          </p:cNvPr>
          <p:cNvSpPr txBox="1"/>
          <p:nvPr/>
        </p:nvSpPr>
        <p:spPr>
          <a:xfrm>
            <a:off x="8579887" y="8798466"/>
            <a:ext cx="5910433" cy="1077218"/>
          </a:xfrm>
          <a:prstGeom prst="rect">
            <a:avLst/>
          </a:prstGeom>
          <a:noFill/>
        </p:spPr>
        <p:txBody>
          <a:bodyPr wrap="square" rtlCol="0">
            <a:spAutoFit/>
          </a:bodyPr>
          <a:lstStyle/>
          <a:p>
            <a:pPr algn="ctr"/>
            <a:r>
              <a:rPr lang="en-US" sz="3200" b="1" dirty="0"/>
              <a:t>Heart</a:t>
            </a:r>
          </a:p>
          <a:p>
            <a:pPr algn="ctr"/>
            <a:r>
              <a:rPr lang="en-US" sz="3200" dirty="0"/>
              <a:t>Guidance, support, leadership</a:t>
            </a:r>
            <a:endParaRPr lang="en-CA" sz="3200" dirty="0"/>
          </a:p>
        </p:txBody>
      </p:sp>
      <p:sp>
        <p:nvSpPr>
          <p:cNvPr id="33" name="TextBox 32">
            <a:extLst>
              <a:ext uri="{FF2B5EF4-FFF2-40B4-BE49-F238E27FC236}">
                <a16:creationId xmlns:a16="http://schemas.microsoft.com/office/drawing/2014/main" id="{A458C37B-0852-8BE3-6C0B-2AD8EA4C67C7}"/>
              </a:ext>
            </a:extLst>
          </p:cNvPr>
          <p:cNvSpPr txBox="1"/>
          <p:nvPr/>
        </p:nvSpPr>
        <p:spPr>
          <a:xfrm>
            <a:off x="8609853" y="6565373"/>
            <a:ext cx="5910433" cy="584775"/>
          </a:xfrm>
          <a:prstGeom prst="rect">
            <a:avLst/>
          </a:prstGeom>
          <a:noFill/>
        </p:spPr>
        <p:txBody>
          <a:bodyPr wrap="square" rtlCol="0">
            <a:spAutoFit/>
          </a:bodyPr>
          <a:lstStyle/>
          <a:p>
            <a:pPr algn="ctr"/>
            <a:r>
              <a:rPr lang="en-US" sz="3200" b="1" dirty="0"/>
              <a:t>Spirit</a:t>
            </a:r>
            <a:endParaRPr lang="en-CA" sz="3200" dirty="0"/>
          </a:p>
        </p:txBody>
      </p:sp>
    </p:spTree>
    <p:extLst>
      <p:ext uri="{BB962C8B-B14F-4D97-AF65-F5344CB8AC3E}">
        <p14:creationId xmlns:p14="http://schemas.microsoft.com/office/powerpoint/2010/main" val="4099295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EAEB5C-DA05-D8C9-6626-DD54236CBA67}"/>
              </a:ext>
            </a:extLst>
          </p:cNvPr>
          <p:cNvSpPr txBox="1">
            <a:spLocks/>
          </p:cNvSpPr>
          <p:nvPr/>
        </p:nvSpPr>
        <p:spPr>
          <a:xfrm>
            <a:off x="514351" y="590551"/>
            <a:ext cx="10635431" cy="3224213"/>
          </a:xfrm>
          <a:prstGeom prst="rect">
            <a:avLst/>
          </a:prstGeom>
        </p:spPr>
        <p:txBody>
          <a:bodyPr lIns="137160" tIns="68580" rIns="137160" bIns="6858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latin typeface="Arial Black"/>
                <a:cs typeface="Arial Black" panose="020B0604020202020204" pitchFamily="34" charset="0"/>
              </a:rPr>
              <a:t>Strategic Volunteer Engagement</a:t>
            </a:r>
          </a:p>
        </p:txBody>
      </p:sp>
      <p:pic>
        <p:nvPicPr>
          <p:cNvPr id="2" name="Picture 1" descr="Text&#10;&#10;Description automatically generated">
            <a:extLst>
              <a:ext uri="{FF2B5EF4-FFF2-40B4-BE49-F238E27FC236}">
                <a16:creationId xmlns:a16="http://schemas.microsoft.com/office/drawing/2014/main" id="{F061629F-B70D-26C1-B3F9-A34ACAF81DD7}"/>
              </a:ext>
            </a:extLst>
          </p:cNvPr>
          <p:cNvPicPr>
            <a:picLocks noChangeAspect="1"/>
          </p:cNvPicPr>
          <p:nvPr/>
        </p:nvPicPr>
        <p:blipFill>
          <a:blip r:embed="rId3"/>
          <a:stretch>
            <a:fillRect/>
          </a:stretch>
        </p:blipFill>
        <p:spPr>
          <a:xfrm>
            <a:off x="15802093" y="97481"/>
            <a:ext cx="2035742" cy="1060283"/>
          </a:xfrm>
          <a:prstGeom prst="rect">
            <a:avLst/>
          </a:prstGeom>
        </p:spPr>
      </p:pic>
      <p:sp>
        <p:nvSpPr>
          <p:cNvPr id="4" name="Arc 3">
            <a:extLst>
              <a:ext uri="{FF2B5EF4-FFF2-40B4-BE49-F238E27FC236}">
                <a16:creationId xmlns:a16="http://schemas.microsoft.com/office/drawing/2014/main" id="{3DBB6AC4-E665-E8E2-B19F-FF779A09D70A}"/>
              </a:ext>
            </a:extLst>
          </p:cNvPr>
          <p:cNvSpPr/>
          <p:nvPr/>
        </p:nvSpPr>
        <p:spPr>
          <a:xfrm>
            <a:off x="6454766" y="3820590"/>
            <a:ext cx="4860000" cy="4860000"/>
          </a:xfrm>
          <a:prstGeom prst="arc">
            <a:avLst>
              <a:gd name="adj1" fmla="val 13567835"/>
              <a:gd name="adj2" fmla="val 13205927"/>
            </a:avLst>
          </a:prstGeom>
          <a:ln w="25400">
            <a:solidFill>
              <a:srgbClr val="953735"/>
            </a:solidFill>
            <a:headEnd type="ova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6" name="Rectangle: Rounded Corners 5">
            <a:extLst>
              <a:ext uri="{FF2B5EF4-FFF2-40B4-BE49-F238E27FC236}">
                <a16:creationId xmlns:a16="http://schemas.microsoft.com/office/drawing/2014/main" id="{6D75BD5D-51FB-6025-37DD-67D32F70DCD2}"/>
              </a:ext>
            </a:extLst>
          </p:cNvPr>
          <p:cNvSpPr/>
          <p:nvPr/>
        </p:nvSpPr>
        <p:spPr>
          <a:xfrm>
            <a:off x="7774761" y="3580205"/>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Plan</a:t>
            </a:r>
            <a:endParaRPr lang="en-CA" sz="2400" b="1" dirty="0">
              <a:solidFill>
                <a:schemeClr val="bg1"/>
              </a:solidFill>
              <a:latin typeface="Arial Black" panose="020B0A04020102020204" pitchFamily="34" charset="0"/>
            </a:endParaRPr>
          </a:p>
        </p:txBody>
      </p:sp>
      <p:sp>
        <p:nvSpPr>
          <p:cNvPr id="24" name="Rectangle: Rounded Corners 23">
            <a:extLst>
              <a:ext uri="{FF2B5EF4-FFF2-40B4-BE49-F238E27FC236}">
                <a16:creationId xmlns:a16="http://schemas.microsoft.com/office/drawing/2014/main" id="{2B0A9867-8236-D156-9C47-20F6D35124DC}"/>
              </a:ext>
            </a:extLst>
          </p:cNvPr>
          <p:cNvSpPr/>
          <p:nvPr/>
        </p:nvSpPr>
        <p:spPr>
          <a:xfrm>
            <a:off x="10204760" y="7315251"/>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Engage</a:t>
            </a:r>
            <a:endParaRPr lang="en-CA" sz="2400" b="1" dirty="0">
              <a:solidFill>
                <a:schemeClr val="bg1"/>
              </a:solidFill>
              <a:latin typeface="Arial Black" panose="020B0A04020102020204" pitchFamily="34" charset="0"/>
            </a:endParaRPr>
          </a:p>
        </p:txBody>
      </p:sp>
      <p:sp>
        <p:nvSpPr>
          <p:cNvPr id="27" name="Rectangle: Rounded Corners 26">
            <a:extLst>
              <a:ext uri="{FF2B5EF4-FFF2-40B4-BE49-F238E27FC236}">
                <a16:creationId xmlns:a16="http://schemas.microsoft.com/office/drawing/2014/main" id="{571B4ABB-68A0-16DF-62C3-6C54985864F6}"/>
              </a:ext>
            </a:extLst>
          </p:cNvPr>
          <p:cNvSpPr/>
          <p:nvPr/>
        </p:nvSpPr>
        <p:spPr>
          <a:xfrm>
            <a:off x="5299036" y="7315251"/>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Support</a:t>
            </a:r>
            <a:endParaRPr lang="en-CA" sz="2400" b="1" dirty="0">
              <a:solidFill>
                <a:schemeClr val="bg1"/>
              </a:solidFill>
              <a:latin typeface="Arial Black" panose="020B0A04020102020204" pitchFamily="34" charset="0"/>
            </a:endParaRPr>
          </a:p>
        </p:txBody>
      </p:sp>
      <p:sp>
        <p:nvSpPr>
          <p:cNvPr id="28" name="Rectangle: Rounded Corners 27">
            <a:extLst>
              <a:ext uri="{FF2B5EF4-FFF2-40B4-BE49-F238E27FC236}">
                <a16:creationId xmlns:a16="http://schemas.microsoft.com/office/drawing/2014/main" id="{0AB639AE-E878-6CD2-9284-E80636D4ACA8}"/>
              </a:ext>
            </a:extLst>
          </p:cNvPr>
          <p:cNvSpPr/>
          <p:nvPr/>
        </p:nvSpPr>
        <p:spPr>
          <a:xfrm>
            <a:off x="5299036" y="5115129"/>
            <a:ext cx="223657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Recognize</a:t>
            </a:r>
            <a:endParaRPr lang="en-CA" sz="2400" b="1" dirty="0">
              <a:solidFill>
                <a:schemeClr val="bg1"/>
              </a:solidFill>
              <a:latin typeface="Arial Black" panose="020B0A04020102020204" pitchFamily="34" charset="0"/>
            </a:endParaRPr>
          </a:p>
        </p:txBody>
      </p:sp>
      <p:sp>
        <p:nvSpPr>
          <p:cNvPr id="29" name="TextBox 28">
            <a:extLst>
              <a:ext uri="{FF2B5EF4-FFF2-40B4-BE49-F238E27FC236}">
                <a16:creationId xmlns:a16="http://schemas.microsoft.com/office/drawing/2014/main" id="{6B14C460-9C4F-80E5-37D6-357C7CE76F8F}"/>
              </a:ext>
            </a:extLst>
          </p:cNvPr>
          <p:cNvSpPr txBox="1"/>
          <p:nvPr/>
        </p:nvSpPr>
        <p:spPr>
          <a:xfrm>
            <a:off x="10691060" y="2480361"/>
            <a:ext cx="6103478" cy="1338828"/>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Make it a strategic effort for maximum impact </a:t>
            </a:r>
            <a:r>
              <a:rPr lang="en-US" sz="2700" dirty="0">
                <a:solidFill>
                  <a:schemeClr val="tx1">
                    <a:lumMod val="75000"/>
                    <a:lumOff val="25000"/>
                  </a:schemeClr>
                </a:solidFill>
                <a:latin typeface="Ink Free" panose="03080402000500000000" pitchFamily="66" charset="0"/>
              </a:rPr>
              <a:t>(needs, role design, organizational strategy)</a:t>
            </a:r>
            <a:endParaRPr lang="en-CA" sz="2700" dirty="0">
              <a:solidFill>
                <a:schemeClr val="tx1">
                  <a:lumMod val="75000"/>
                  <a:lumOff val="25000"/>
                </a:schemeClr>
              </a:solidFill>
              <a:latin typeface="Ink Free" panose="03080402000500000000" pitchFamily="66" charset="0"/>
            </a:endParaRPr>
          </a:p>
        </p:txBody>
      </p:sp>
      <p:sp>
        <p:nvSpPr>
          <p:cNvPr id="30" name="Arc 29">
            <a:extLst>
              <a:ext uri="{FF2B5EF4-FFF2-40B4-BE49-F238E27FC236}">
                <a16:creationId xmlns:a16="http://schemas.microsoft.com/office/drawing/2014/main" id="{9934ADF6-0195-AA72-ECF1-FA4F957D3213}"/>
              </a:ext>
            </a:extLst>
          </p:cNvPr>
          <p:cNvSpPr/>
          <p:nvPr/>
        </p:nvSpPr>
        <p:spPr>
          <a:xfrm rot="16998883">
            <a:off x="9890729" y="3102188"/>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1" name="TextBox 30">
            <a:extLst>
              <a:ext uri="{FF2B5EF4-FFF2-40B4-BE49-F238E27FC236}">
                <a16:creationId xmlns:a16="http://schemas.microsoft.com/office/drawing/2014/main" id="{BC4D400D-57C2-A395-5C64-D65E0E2C5E08}"/>
              </a:ext>
            </a:extLst>
          </p:cNvPr>
          <p:cNvSpPr txBox="1"/>
          <p:nvPr/>
        </p:nvSpPr>
        <p:spPr>
          <a:xfrm>
            <a:off x="12869674" y="7315251"/>
            <a:ext cx="4481619" cy="1754326"/>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Recruitment and role assignment</a:t>
            </a:r>
          </a:p>
          <a:p>
            <a:r>
              <a:rPr lang="en-US" sz="2700" dirty="0">
                <a:solidFill>
                  <a:schemeClr val="tx1">
                    <a:lumMod val="75000"/>
                    <a:lumOff val="25000"/>
                  </a:schemeClr>
                </a:solidFill>
                <a:latin typeface="Ink Free" panose="03080402000500000000" pitchFamily="66" charset="0"/>
              </a:rPr>
              <a:t>(an organized effort builds credibility and drives impact)</a:t>
            </a:r>
            <a:endParaRPr lang="en-CA" sz="2700" dirty="0">
              <a:solidFill>
                <a:schemeClr val="tx1">
                  <a:lumMod val="75000"/>
                  <a:lumOff val="25000"/>
                </a:schemeClr>
              </a:solidFill>
              <a:latin typeface="Ink Free" panose="03080402000500000000" pitchFamily="66" charset="0"/>
            </a:endParaRPr>
          </a:p>
        </p:txBody>
      </p:sp>
      <p:sp>
        <p:nvSpPr>
          <p:cNvPr id="32" name="Arc 31">
            <a:extLst>
              <a:ext uri="{FF2B5EF4-FFF2-40B4-BE49-F238E27FC236}">
                <a16:creationId xmlns:a16="http://schemas.microsoft.com/office/drawing/2014/main" id="{35230456-C17C-BB2D-A97A-3999CB864328}"/>
              </a:ext>
            </a:extLst>
          </p:cNvPr>
          <p:cNvSpPr/>
          <p:nvPr/>
        </p:nvSpPr>
        <p:spPr>
          <a:xfrm rot="18607588">
            <a:off x="11898932" y="4837214"/>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39" name="Oval 38">
            <a:extLst>
              <a:ext uri="{FF2B5EF4-FFF2-40B4-BE49-F238E27FC236}">
                <a16:creationId xmlns:a16="http://schemas.microsoft.com/office/drawing/2014/main" id="{036899B5-E87A-86BF-FCBF-38EAD83A0920}"/>
              </a:ext>
            </a:extLst>
          </p:cNvPr>
          <p:cNvSpPr/>
          <p:nvPr/>
        </p:nvSpPr>
        <p:spPr>
          <a:xfrm>
            <a:off x="7759042" y="8244969"/>
            <a:ext cx="2190005" cy="6650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100" b="1" dirty="0">
                <a:solidFill>
                  <a:srgbClr val="953735"/>
                </a:solidFill>
                <a:latin typeface="Arial Black" panose="020B0A04020102020204" pitchFamily="34" charset="0"/>
              </a:rPr>
              <a:t>Evaluate</a:t>
            </a:r>
            <a:endParaRPr lang="en-CA" sz="2100" b="1" dirty="0">
              <a:solidFill>
                <a:srgbClr val="953735"/>
              </a:solidFill>
              <a:latin typeface="Arial Black" panose="020B0A04020102020204" pitchFamily="34" charset="0"/>
            </a:endParaRPr>
          </a:p>
        </p:txBody>
      </p:sp>
      <p:sp>
        <p:nvSpPr>
          <p:cNvPr id="40" name="Arc 39">
            <a:extLst>
              <a:ext uri="{FF2B5EF4-FFF2-40B4-BE49-F238E27FC236}">
                <a16:creationId xmlns:a16="http://schemas.microsoft.com/office/drawing/2014/main" id="{72FEF48E-D236-5189-FF35-D077CBBB6349}"/>
              </a:ext>
            </a:extLst>
          </p:cNvPr>
          <p:cNvSpPr/>
          <p:nvPr/>
        </p:nvSpPr>
        <p:spPr>
          <a:xfrm>
            <a:off x="7804766" y="5170590"/>
            <a:ext cx="2160000" cy="2160000"/>
          </a:xfrm>
          <a:prstGeom prst="arc">
            <a:avLst>
              <a:gd name="adj1" fmla="val 13567835"/>
              <a:gd name="adj2" fmla="val 12850947"/>
            </a:avLst>
          </a:prstGeom>
          <a:ln w="25400">
            <a:solidFill>
              <a:srgbClr val="953735"/>
            </a:solidFill>
            <a:headEnd type="ova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41" name="Rectangle: Rounded Corners 40">
            <a:extLst>
              <a:ext uri="{FF2B5EF4-FFF2-40B4-BE49-F238E27FC236}">
                <a16:creationId xmlns:a16="http://schemas.microsoft.com/office/drawing/2014/main" id="{9CBF31DE-F06E-5770-4FE8-59AF766EC375}"/>
              </a:ext>
            </a:extLst>
          </p:cNvPr>
          <p:cNvSpPr/>
          <p:nvPr/>
        </p:nvSpPr>
        <p:spPr>
          <a:xfrm>
            <a:off x="10233924" y="5150803"/>
            <a:ext cx="2220012" cy="929718"/>
          </a:xfrm>
          <a:prstGeom prst="roundRect">
            <a:avLst/>
          </a:prstGeom>
          <a:solidFill>
            <a:srgbClr val="953735"/>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chemeClr val="bg1"/>
                </a:solidFill>
                <a:latin typeface="Arial Black" panose="020B0A04020102020204" pitchFamily="34" charset="0"/>
              </a:rPr>
              <a:t>Outreach</a:t>
            </a:r>
            <a:endParaRPr lang="en-CA" sz="2400" b="1" dirty="0">
              <a:solidFill>
                <a:schemeClr val="bg1"/>
              </a:solidFill>
              <a:latin typeface="Arial Black" panose="020B0A04020102020204" pitchFamily="34" charset="0"/>
            </a:endParaRPr>
          </a:p>
        </p:txBody>
      </p:sp>
      <p:sp>
        <p:nvSpPr>
          <p:cNvPr id="42" name="TextBox 41">
            <a:extLst>
              <a:ext uri="{FF2B5EF4-FFF2-40B4-BE49-F238E27FC236}">
                <a16:creationId xmlns:a16="http://schemas.microsoft.com/office/drawing/2014/main" id="{17434A3B-752F-C320-024C-463763F0B805}"/>
              </a:ext>
            </a:extLst>
          </p:cNvPr>
          <p:cNvSpPr txBox="1"/>
          <p:nvPr/>
        </p:nvSpPr>
        <p:spPr>
          <a:xfrm>
            <a:off x="12835526" y="4240024"/>
            <a:ext cx="4633451" cy="2169825"/>
          </a:xfrm>
          <a:prstGeom prst="rect">
            <a:avLst/>
          </a:prstGeom>
          <a:noFill/>
          <a:ln>
            <a:noFill/>
          </a:ln>
        </p:spPr>
        <p:txBody>
          <a:bodyPr wrap="square" rtlCol="0">
            <a:spAutoFit/>
          </a:bodyPr>
          <a:lstStyle/>
          <a:p>
            <a:r>
              <a:rPr lang="en-US" sz="2700" b="1" dirty="0">
                <a:solidFill>
                  <a:schemeClr val="tx1">
                    <a:lumMod val="75000"/>
                    <a:lumOff val="25000"/>
                  </a:schemeClr>
                </a:solidFill>
                <a:latin typeface="Ink Free" panose="03080402000500000000" pitchFamily="66" charset="0"/>
              </a:rPr>
              <a:t>Strategic Outreach and Storytelling </a:t>
            </a:r>
            <a:r>
              <a:rPr lang="en-US" sz="2700" dirty="0">
                <a:solidFill>
                  <a:schemeClr val="tx1">
                    <a:lumMod val="75000"/>
                    <a:lumOff val="25000"/>
                  </a:schemeClr>
                </a:solidFill>
                <a:latin typeface="Ink Free" panose="03080402000500000000" pitchFamily="66" charset="0"/>
              </a:rPr>
              <a:t>(share the impact, meet the target audience, identify the most effective marketing channel)</a:t>
            </a:r>
            <a:endParaRPr lang="en-CA" sz="2700" dirty="0">
              <a:solidFill>
                <a:schemeClr val="tx1">
                  <a:lumMod val="75000"/>
                  <a:lumOff val="25000"/>
                </a:schemeClr>
              </a:solidFill>
              <a:latin typeface="Ink Free" panose="03080402000500000000" pitchFamily="66" charset="0"/>
            </a:endParaRPr>
          </a:p>
        </p:txBody>
      </p:sp>
      <p:sp>
        <p:nvSpPr>
          <p:cNvPr id="43" name="Arc 42">
            <a:extLst>
              <a:ext uri="{FF2B5EF4-FFF2-40B4-BE49-F238E27FC236}">
                <a16:creationId xmlns:a16="http://schemas.microsoft.com/office/drawing/2014/main" id="{7F9D6DA1-B0FE-BEE8-A08C-0F6CAE6E0013}"/>
              </a:ext>
            </a:extLst>
          </p:cNvPr>
          <p:cNvSpPr/>
          <p:nvPr/>
        </p:nvSpPr>
        <p:spPr>
          <a:xfrm rot="19361209">
            <a:off x="11915492" y="7149113"/>
            <a:ext cx="1110006" cy="988136"/>
          </a:xfrm>
          <a:prstGeom prst="arc">
            <a:avLst/>
          </a:prstGeom>
          <a:ln w="25400">
            <a:solidFill>
              <a:srgbClr val="953735"/>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2700">
              <a:solidFill>
                <a:schemeClr val="tx1">
                  <a:lumMod val="50000"/>
                  <a:lumOff val="50000"/>
                </a:schemeClr>
              </a:solidFill>
            </a:endParaRPr>
          </a:p>
        </p:txBody>
      </p:sp>
      <p:sp>
        <p:nvSpPr>
          <p:cNvPr id="44" name="TextBox 43">
            <a:extLst>
              <a:ext uri="{FF2B5EF4-FFF2-40B4-BE49-F238E27FC236}">
                <a16:creationId xmlns:a16="http://schemas.microsoft.com/office/drawing/2014/main" id="{D51E474A-B4E5-4B64-D398-8DF420381472}"/>
              </a:ext>
            </a:extLst>
          </p:cNvPr>
          <p:cNvSpPr txBox="1"/>
          <p:nvPr/>
        </p:nvSpPr>
        <p:spPr>
          <a:xfrm>
            <a:off x="7829577" y="5660916"/>
            <a:ext cx="2190005" cy="1323439"/>
          </a:xfrm>
          <a:prstGeom prst="rect">
            <a:avLst/>
          </a:prstGeom>
          <a:noFill/>
        </p:spPr>
        <p:txBody>
          <a:bodyPr wrap="square" rtlCol="0">
            <a:spAutoFit/>
          </a:bodyPr>
          <a:lstStyle/>
          <a:p>
            <a:pPr algn="ctr"/>
            <a:r>
              <a:rPr lang="en-US" sz="2000" b="1" dirty="0">
                <a:solidFill>
                  <a:schemeClr val="tx1">
                    <a:lumMod val="75000"/>
                    <a:lumOff val="25000"/>
                  </a:schemeClr>
                </a:solidFill>
              </a:rPr>
              <a:t>Retention is the result of a collection of moments.</a:t>
            </a:r>
            <a:endParaRPr lang="en-CA" sz="2000" b="1" dirty="0">
              <a:solidFill>
                <a:schemeClr val="tx1">
                  <a:lumMod val="75000"/>
                  <a:lumOff val="25000"/>
                </a:schemeClr>
              </a:solidFill>
            </a:endParaRPr>
          </a:p>
        </p:txBody>
      </p:sp>
      <p:sp>
        <p:nvSpPr>
          <p:cNvPr id="3" name="Rectangle: Rounded Corners 2">
            <a:extLst>
              <a:ext uri="{FF2B5EF4-FFF2-40B4-BE49-F238E27FC236}">
                <a16:creationId xmlns:a16="http://schemas.microsoft.com/office/drawing/2014/main" id="{539E6C53-EF49-EC9A-B9C5-613241B3C9F3}"/>
              </a:ext>
            </a:extLst>
          </p:cNvPr>
          <p:cNvSpPr/>
          <p:nvPr/>
        </p:nvSpPr>
        <p:spPr>
          <a:xfrm>
            <a:off x="7829577" y="1658289"/>
            <a:ext cx="2119469" cy="929718"/>
          </a:xfrm>
          <a:prstGeom prst="roundRect">
            <a:avLst/>
          </a:prstGeom>
          <a:solidFill>
            <a:schemeClr val="bg1"/>
          </a:solidFill>
          <a:ln>
            <a:solidFill>
              <a:srgbClr val="953735"/>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r>
              <a:rPr lang="en-US" sz="2400" b="1" dirty="0">
                <a:solidFill>
                  <a:srgbClr val="953735"/>
                </a:solidFill>
                <a:latin typeface="Arial Black" panose="020B0A04020102020204" pitchFamily="34" charset="0"/>
              </a:rPr>
              <a:t>Strategy</a:t>
            </a:r>
            <a:endParaRPr lang="en-CA" sz="2400" b="1" dirty="0">
              <a:solidFill>
                <a:srgbClr val="953735"/>
              </a:solidFill>
              <a:latin typeface="Arial Black" panose="020B0A04020102020204" pitchFamily="34" charset="0"/>
            </a:endParaRPr>
          </a:p>
        </p:txBody>
      </p:sp>
      <p:cxnSp>
        <p:nvCxnSpPr>
          <p:cNvPr id="7" name="Straight Connector 6">
            <a:extLst>
              <a:ext uri="{FF2B5EF4-FFF2-40B4-BE49-F238E27FC236}">
                <a16:creationId xmlns:a16="http://schemas.microsoft.com/office/drawing/2014/main" id="{C0738BDB-9443-BB9B-FF9A-31626AD1F12E}"/>
              </a:ext>
            </a:extLst>
          </p:cNvPr>
          <p:cNvCxnSpPr>
            <a:cxnSpLocks/>
          </p:cNvCxnSpPr>
          <p:nvPr/>
        </p:nvCxnSpPr>
        <p:spPr>
          <a:xfrm>
            <a:off x="8898649" y="2588007"/>
            <a:ext cx="0" cy="733114"/>
          </a:xfrm>
          <a:prstGeom prst="line">
            <a:avLst/>
          </a:prstGeom>
          <a:ln w="25400">
            <a:solidFill>
              <a:srgbClr val="953735"/>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8E293D-9B3C-4715-0DA1-F98EEDCB983F}"/>
              </a:ext>
            </a:extLst>
          </p:cNvPr>
          <p:cNvSpPr txBox="1"/>
          <p:nvPr/>
        </p:nvSpPr>
        <p:spPr>
          <a:xfrm>
            <a:off x="569351" y="2352317"/>
            <a:ext cx="4314857" cy="6555641"/>
          </a:xfrm>
          <a:prstGeom prst="rect">
            <a:avLst/>
          </a:prstGeom>
          <a:noFill/>
        </p:spPr>
        <p:txBody>
          <a:bodyPr wrap="square" rtlCol="0">
            <a:spAutoFit/>
          </a:bodyPr>
          <a:lstStyle/>
          <a:p>
            <a:r>
              <a:rPr lang="en-CA" sz="2800" b="1" dirty="0"/>
              <a:t>Volunteer retention is the accumulation of positive experiences throughout the volunteers’ journey with the organization/group.</a:t>
            </a:r>
          </a:p>
          <a:p>
            <a:endParaRPr lang="en-CA" sz="2800" b="1" dirty="0"/>
          </a:p>
          <a:p>
            <a:r>
              <a:rPr lang="en-CA" sz="2800" b="1" dirty="0"/>
              <a:t>#EveryMomentMatters</a:t>
            </a:r>
          </a:p>
          <a:p>
            <a:endParaRPr lang="en-CA" sz="2800" b="1" dirty="0"/>
          </a:p>
          <a:p>
            <a:r>
              <a:rPr lang="en-CA" sz="2800" dirty="0"/>
              <a:t>Volunteer retention is not confined to a single activity such as recognition. </a:t>
            </a:r>
          </a:p>
          <a:p>
            <a:endParaRPr lang="en-CA" sz="2800" dirty="0"/>
          </a:p>
          <a:p>
            <a:r>
              <a:rPr lang="en-CA" sz="2800" dirty="0"/>
              <a:t>It is like a service delivery chain; the chain is as strong as its weakest link.</a:t>
            </a:r>
          </a:p>
        </p:txBody>
      </p:sp>
      <p:sp>
        <p:nvSpPr>
          <p:cNvPr id="9" name="Date Placeholder 5">
            <a:extLst>
              <a:ext uri="{FF2B5EF4-FFF2-40B4-BE49-F238E27FC236}">
                <a16:creationId xmlns:a16="http://schemas.microsoft.com/office/drawing/2014/main" id="{66BD1EF1-7458-E726-492A-09CFAC2D43B7}"/>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10" name="Slide Number Placeholder 7">
            <a:extLst>
              <a:ext uri="{FF2B5EF4-FFF2-40B4-BE49-F238E27FC236}">
                <a16:creationId xmlns:a16="http://schemas.microsoft.com/office/drawing/2014/main" id="{D768FA1E-ACE6-A2E4-0766-EADA5DBD0627}"/>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18</a:t>
            </a:fld>
            <a:endParaRPr lang="en-US"/>
          </a:p>
        </p:txBody>
      </p:sp>
      <p:sp>
        <p:nvSpPr>
          <p:cNvPr id="11" name="Footer Placeholder 8">
            <a:extLst>
              <a:ext uri="{FF2B5EF4-FFF2-40B4-BE49-F238E27FC236}">
                <a16:creationId xmlns:a16="http://schemas.microsoft.com/office/drawing/2014/main" id="{6ABE5544-36CC-C007-FDD3-6B781E59C1EB}"/>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1080019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2BCCA-1793-4214-F56E-64DCEF0CD2B5}"/>
              </a:ext>
            </a:extLst>
          </p:cNvPr>
          <p:cNvSpPr>
            <a:spLocks noGrp="1"/>
          </p:cNvSpPr>
          <p:nvPr>
            <p:ph type="title"/>
          </p:nvPr>
        </p:nvSpPr>
        <p:spPr/>
        <p:txBody>
          <a:bodyPr/>
          <a:lstStyle/>
          <a:p>
            <a:r>
              <a:rPr lang="en-US" dirty="0"/>
              <a:t>Practical Steps </a:t>
            </a:r>
            <a:r>
              <a:rPr lang="en-US" i="1" dirty="0">
                <a:latin typeface="Times New Roman" panose="02020603050405020304" pitchFamily="18" charset="0"/>
                <a:cs typeface="Times New Roman" panose="02020603050405020304" pitchFamily="18" charset="0"/>
              </a:rPr>
              <a:t>for</a:t>
            </a:r>
            <a:r>
              <a:rPr lang="en-US" dirty="0"/>
              <a:t> Volunteer Management</a:t>
            </a:r>
            <a:endParaRPr lang="en-CA" dirty="0"/>
          </a:p>
        </p:txBody>
      </p:sp>
      <p:sp>
        <p:nvSpPr>
          <p:cNvPr id="3" name="Content Placeholder 2">
            <a:extLst>
              <a:ext uri="{FF2B5EF4-FFF2-40B4-BE49-F238E27FC236}">
                <a16:creationId xmlns:a16="http://schemas.microsoft.com/office/drawing/2014/main" id="{111E6997-04B6-E2CA-FC8F-2A7478482246}"/>
              </a:ext>
            </a:extLst>
          </p:cNvPr>
          <p:cNvSpPr txBox="1">
            <a:spLocks/>
          </p:cNvSpPr>
          <p:nvPr/>
        </p:nvSpPr>
        <p:spPr>
          <a:xfrm>
            <a:off x="1968466" y="3679364"/>
            <a:ext cx="14389133" cy="6040369"/>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150000"/>
              </a:lnSpc>
              <a:buFont typeface="+mj-lt"/>
              <a:buAutoNum type="arabicPeriod"/>
            </a:pPr>
            <a:r>
              <a:rPr lang="en-US" sz="2800" b="1" dirty="0">
                <a:ea typeface="Calibri" panose="020F0502020204030204" pitchFamily="34" charset="0"/>
                <a:cs typeface="Times New Roman" panose="02020603050405020304" pitchFamily="18" charset="0"/>
              </a:rPr>
              <a:t>Strategic Focus: </a:t>
            </a:r>
            <a:r>
              <a:rPr lang="en-US" sz="2800" dirty="0">
                <a:ea typeface="Calibri" panose="020F0502020204030204" pitchFamily="34" charset="0"/>
                <a:cs typeface="Times New Roman" panose="02020603050405020304" pitchFamily="18" charset="0"/>
              </a:rPr>
              <a:t>Refine and adapt the volunteer engagement strategy</a:t>
            </a:r>
          </a:p>
          <a:p>
            <a:pPr marL="457200" indent="-457200">
              <a:lnSpc>
                <a:spcPct val="150000"/>
              </a:lnSpc>
              <a:buFont typeface="+mj-lt"/>
              <a:buAutoNum type="arabicPeriod"/>
            </a:pPr>
            <a:r>
              <a:rPr lang="en-US" sz="2800" b="1" dirty="0">
                <a:ea typeface="Calibri" panose="020F0502020204030204" pitchFamily="34" charset="0"/>
                <a:cs typeface="Times New Roman" panose="02020603050405020304" pitchFamily="18" charset="0"/>
              </a:rPr>
              <a:t>Data-driven Engagement: </a:t>
            </a:r>
            <a:r>
              <a:rPr lang="en-US" sz="2800" dirty="0">
                <a:ea typeface="Calibri" panose="020F0502020204030204" pitchFamily="34" charset="0"/>
                <a:cs typeface="Times New Roman" panose="02020603050405020304" pitchFamily="18" charset="0"/>
              </a:rPr>
              <a:t>data-informed and evidence-based decision-making</a:t>
            </a:r>
          </a:p>
          <a:p>
            <a:pPr marL="457200" indent="-457200">
              <a:lnSpc>
                <a:spcPct val="150000"/>
              </a:lnSpc>
              <a:buFont typeface="+mj-lt"/>
              <a:buAutoNum type="arabicPeriod"/>
            </a:pPr>
            <a:r>
              <a:rPr lang="en-US" sz="2800" b="1" dirty="0">
                <a:ea typeface="Calibri" panose="020F0502020204030204" pitchFamily="34" charset="0"/>
                <a:cs typeface="Times New Roman" panose="02020603050405020304" pitchFamily="18" charset="0"/>
              </a:rPr>
              <a:t>Foster collective impact: </a:t>
            </a:r>
            <a:r>
              <a:rPr lang="en-US" sz="2800" dirty="0">
                <a:ea typeface="Calibri" panose="020F0502020204030204" pitchFamily="34" charset="0"/>
                <a:cs typeface="Times New Roman" panose="02020603050405020304" pitchFamily="18" charset="0"/>
              </a:rPr>
              <a:t>Partner, collaborate, share</a:t>
            </a:r>
            <a:endParaRPr lang="en-US" sz="2800" dirty="0"/>
          </a:p>
          <a:p>
            <a:pPr marL="457200" indent="-457200">
              <a:lnSpc>
                <a:spcPct val="150000"/>
              </a:lnSpc>
              <a:buFont typeface="+mj-lt"/>
              <a:buAutoNum type="arabicPeriod"/>
            </a:pPr>
            <a:r>
              <a:rPr lang="en-US" sz="2800" b="1" dirty="0"/>
              <a:t>Invest in Volunteer Management: </a:t>
            </a:r>
            <a:r>
              <a:rPr lang="en-US" sz="2800" dirty="0"/>
              <a:t>Professional development, tools</a:t>
            </a:r>
          </a:p>
          <a:p>
            <a:pPr marL="457200" indent="-457200">
              <a:lnSpc>
                <a:spcPct val="150000"/>
              </a:lnSpc>
              <a:buFont typeface="+mj-lt"/>
              <a:buAutoNum type="arabicPeriod"/>
            </a:pPr>
            <a:r>
              <a:rPr lang="en-US" sz="2800" b="1" dirty="0"/>
              <a:t>Design meaningful volunteer experiences:</a:t>
            </a:r>
            <a:r>
              <a:rPr lang="en-US" sz="2800" dirty="0"/>
              <a:t> Review and re-design</a:t>
            </a:r>
          </a:p>
          <a:p>
            <a:pPr marL="457200" indent="-457200">
              <a:lnSpc>
                <a:spcPct val="150000"/>
              </a:lnSpc>
              <a:buFont typeface="+mj-lt"/>
              <a:buAutoNum type="arabicPeriod"/>
            </a:pPr>
            <a:r>
              <a:rPr lang="en-US" sz="2800" b="1" dirty="0">
                <a:ea typeface="Calibri" panose="020F0502020204030204" pitchFamily="34" charset="0"/>
                <a:cs typeface="Times New Roman" panose="02020603050405020304" pitchFamily="18" charset="0"/>
              </a:rPr>
              <a:t>Connect with expertise: </a:t>
            </a:r>
            <a:r>
              <a:rPr lang="en-US" sz="2800" dirty="0">
                <a:ea typeface="Calibri" panose="020F0502020204030204" pitchFamily="34" charset="0"/>
                <a:cs typeface="Times New Roman" panose="02020603050405020304" pitchFamily="18" charset="0"/>
              </a:rPr>
              <a:t>Volunteer Canada and Volunteer </a:t>
            </a:r>
            <a:r>
              <a:rPr lang="en-US" sz="2800" dirty="0" err="1">
                <a:ea typeface="Calibri" panose="020F0502020204030204" pitchFamily="34" charset="0"/>
                <a:cs typeface="Times New Roman" panose="02020603050405020304" pitchFamily="18" charset="0"/>
              </a:rPr>
              <a:t>Centres</a:t>
            </a:r>
            <a:endParaRPr lang="en-US" sz="2800" dirty="0">
              <a:ea typeface="Calibri" panose="020F0502020204030204" pitchFamily="34" charset="0"/>
              <a:cs typeface="Times New Roman" panose="02020603050405020304" pitchFamily="18" charset="0"/>
            </a:endParaRPr>
          </a:p>
          <a:p>
            <a:pPr marL="457200" indent="-457200">
              <a:lnSpc>
                <a:spcPct val="150000"/>
              </a:lnSpc>
              <a:buFont typeface="+mj-lt"/>
              <a:buAutoNum type="arabicPeriod"/>
            </a:pPr>
            <a:r>
              <a:rPr lang="en-US" sz="2800" b="1" dirty="0"/>
              <a:t>Leverage technology: </a:t>
            </a:r>
            <a:r>
              <a:rPr lang="en-US" sz="2800" dirty="0"/>
              <a:t>It does not always mean an expensive investment</a:t>
            </a:r>
          </a:p>
          <a:p>
            <a:endParaRPr lang="en-US" dirty="0"/>
          </a:p>
          <a:p>
            <a:endParaRPr lang="en-US" dirty="0"/>
          </a:p>
          <a:p>
            <a:endParaRPr lang="en-CA" dirty="0"/>
          </a:p>
        </p:txBody>
      </p:sp>
      <p:sp>
        <p:nvSpPr>
          <p:cNvPr id="4" name="Date Placeholder 5">
            <a:extLst>
              <a:ext uri="{FF2B5EF4-FFF2-40B4-BE49-F238E27FC236}">
                <a16:creationId xmlns:a16="http://schemas.microsoft.com/office/drawing/2014/main" id="{2001B2D3-0C0F-7225-5AC7-FFE4DB286BA2}"/>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5" name="Slide Number Placeholder 7">
            <a:extLst>
              <a:ext uri="{FF2B5EF4-FFF2-40B4-BE49-F238E27FC236}">
                <a16:creationId xmlns:a16="http://schemas.microsoft.com/office/drawing/2014/main" id="{F624593D-1A86-3DD2-0EC1-872F2D34B145}"/>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19</a:t>
            </a:fld>
            <a:endParaRPr lang="en-US"/>
          </a:p>
        </p:txBody>
      </p:sp>
      <p:sp>
        <p:nvSpPr>
          <p:cNvPr id="6" name="Footer Placeholder 8">
            <a:extLst>
              <a:ext uri="{FF2B5EF4-FFF2-40B4-BE49-F238E27FC236}">
                <a16:creationId xmlns:a16="http://schemas.microsoft.com/office/drawing/2014/main" id="{8624FB48-7545-79F1-A571-0CBCECE46AE5}"/>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1712367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1">
            <a:extLst>
              <a:ext uri="{FF2B5EF4-FFF2-40B4-BE49-F238E27FC236}">
                <a16:creationId xmlns:a16="http://schemas.microsoft.com/office/drawing/2014/main" id="{74A88599-19B2-9D3B-A5AD-D9D9546BA574}"/>
              </a:ext>
            </a:extLst>
          </p:cNvPr>
          <p:cNvSpPr txBox="1"/>
          <p:nvPr/>
        </p:nvSpPr>
        <p:spPr>
          <a:xfrm>
            <a:off x="1142560" y="3520249"/>
            <a:ext cx="7332128" cy="477079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base"/>
            <a:r>
              <a:rPr lang="en-CA" sz="4001" b="1" dirty="0">
                <a:solidFill>
                  <a:schemeClr val="bg2">
                    <a:lumMod val="25000"/>
                  </a:schemeClr>
                </a:solidFill>
                <a:latin typeface="Calibri" panose="020F0502020204030204" pitchFamily="34" charset="0"/>
                <a:ea typeface="Times New Roman" panose="02020603050405020304" pitchFamily="18" charset="0"/>
              </a:rPr>
              <a:t>Territory Acknowledgement</a:t>
            </a:r>
          </a:p>
          <a:p>
            <a:pPr algn="r" fontAlgn="base"/>
            <a:endParaRPr lang="en-CA" sz="4001" b="1" dirty="0">
              <a:solidFill>
                <a:schemeClr val="bg2">
                  <a:lumMod val="25000"/>
                </a:schemeClr>
              </a:solidFill>
              <a:latin typeface="Calibri" panose="020F0502020204030204" pitchFamily="34" charset="0"/>
              <a:ea typeface="Times New Roman" panose="02020603050405020304" pitchFamily="18" charset="0"/>
            </a:endParaRPr>
          </a:p>
          <a:p>
            <a:pPr algn="r" fontAlgn="base"/>
            <a:r>
              <a:rPr lang="en-US" sz="3200" dirty="0">
                <a:solidFill>
                  <a:schemeClr val="bg2">
                    <a:lumMod val="25000"/>
                  </a:schemeClr>
                </a:solidFill>
                <a:latin typeface="Calibri" panose="020F0502020204030204" pitchFamily="34" charset="0"/>
                <a:ea typeface="Times New Roman" panose="02020603050405020304" pitchFamily="18" charset="0"/>
              </a:rPr>
              <a:t>At Volunteer Canada, we recognize and acknowledge the Indigenous Peoples as the original stewards of the lands on which we live, work and volunteer. We humbly express our gratitude for their longstanding presence and enduring connections to this land. </a:t>
            </a:r>
            <a:endParaRPr lang="en-CA" sz="3200" dirty="0">
              <a:solidFill>
                <a:schemeClr val="bg2">
                  <a:lumMod val="25000"/>
                </a:schemeClr>
              </a:solidFill>
              <a:latin typeface="Times New Roman" panose="02020603050405020304" pitchFamily="18" charset="0"/>
              <a:ea typeface="Times New Roman" panose="02020603050405020304" pitchFamily="18" charset="0"/>
            </a:endParaRPr>
          </a:p>
        </p:txBody>
      </p:sp>
      <p:cxnSp>
        <p:nvCxnSpPr>
          <p:cNvPr id="4" name="Straight Connector 3">
            <a:extLst>
              <a:ext uri="{FF2B5EF4-FFF2-40B4-BE49-F238E27FC236}">
                <a16:creationId xmlns:a16="http://schemas.microsoft.com/office/drawing/2014/main" id="{6895FCDF-F680-26C9-52D0-A964B1796962}"/>
              </a:ext>
            </a:extLst>
          </p:cNvPr>
          <p:cNvCxnSpPr>
            <a:cxnSpLocks/>
          </p:cNvCxnSpPr>
          <p:nvPr/>
        </p:nvCxnSpPr>
        <p:spPr>
          <a:xfrm>
            <a:off x="9144000" y="3407839"/>
            <a:ext cx="0" cy="573915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1">
            <a:extLst>
              <a:ext uri="{FF2B5EF4-FFF2-40B4-BE49-F238E27FC236}">
                <a16:creationId xmlns:a16="http://schemas.microsoft.com/office/drawing/2014/main" id="{B9A90D45-1B1C-0FA2-F95C-444C0DE458DF}"/>
              </a:ext>
            </a:extLst>
          </p:cNvPr>
          <p:cNvSpPr txBox="1"/>
          <p:nvPr/>
        </p:nvSpPr>
        <p:spPr>
          <a:xfrm>
            <a:off x="9827171" y="3514685"/>
            <a:ext cx="7833002" cy="563256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fr-FR" sz="4001" b="1" dirty="0">
                <a:solidFill>
                  <a:schemeClr val="bg2">
                    <a:lumMod val="25000"/>
                  </a:schemeClr>
                </a:solidFill>
                <a:latin typeface="Calibri" panose="020F0502020204030204" pitchFamily="34" charset="0"/>
                <a:ea typeface="Times New Roman" panose="02020603050405020304" pitchFamily="18" charset="0"/>
              </a:rPr>
              <a:t>Reconnaissance des territoires</a:t>
            </a:r>
          </a:p>
          <a:p>
            <a:pPr fontAlgn="base"/>
            <a:endParaRPr lang="fr-FR" sz="4001" b="1" dirty="0">
              <a:solidFill>
                <a:schemeClr val="bg2">
                  <a:lumMod val="25000"/>
                </a:schemeClr>
              </a:solidFill>
              <a:latin typeface="Calibri" panose="020F0502020204030204" pitchFamily="34" charset="0"/>
              <a:ea typeface="Times New Roman" panose="02020603050405020304" pitchFamily="18" charset="0"/>
            </a:endParaRPr>
          </a:p>
          <a:p>
            <a:pPr fontAlgn="base"/>
            <a:r>
              <a:rPr lang="fr-FR" sz="3200" dirty="0">
                <a:solidFill>
                  <a:schemeClr val="bg2">
                    <a:lumMod val="25000"/>
                  </a:schemeClr>
                </a:solidFill>
                <a:latin typeface="Calibri" panose="020F0502020204030204" pitchFamily="34" charset="0"/>
                <a:ea typeface="Times New Roman" panose="02020603050405020304" pitchFamily="18" charset="0"/>
              </a:rPr>
              <a:t>Bénévoles Canada reconnaît les peuples autochtones comme les premiers intendants des terres sur lesquelles nous habitons, travaillons et faisons du bénévolat. Nous tenons humblement à exprimer notre gratitude pour leur présence de longue date sur ces terres et les liens durables qu’ils entretiennent avec elles. </a:t>
            </a:r>
          </a:p>
          <a:p>
            <a:pPr fontAlgn="base"/>
            <a:endParaRPr lang="fr-FR" sz="2400" dirty="0">
              <a:solidFill>
                <a:schemeClr val="bg2">
                  <a:lumMod val="25000"/>
                </a:schemeClr>
              </a:solidFill>
              <a:latin typeface="Calibri" panose="020F0502020204030204" pitchFamily="34" charset="0"/>
              <a:ea typeface="Times New Roman" panose="02020603050405020304" pitchFamily="18" charset="0"/>
            </a:endParaRPr>
          </a:p>
        </p:txBody>
      </p:sp>
      <p:sp>
        <p:nvSpPr>
          <p:cNvPr id="8" name="Date Placeholder 7">
            <a:extLst>
              <a:ext uri="{FF2B5EF4-FFF2-40B4-BE49-F238E27FC236}">
                <a16:creationId xmlns:a16="http://schemas.microsoft.com/office/drawing/2014/main" id="{498D1D58-A692-E653-982E-B54CD5EE2BDB}"/>
              </a:ext>
            </a:extLst>
          </p:cNvPr>
          <p:cNvSpPr>
            <a:spLocks noGrp="1"/>
          </p:cNvSpPr>
          <p:nvPr>
            <p:ph type="dt" sz="half" idx="10"/>
          </p:nvPr>
        </p:nvSpPr>
        <p:spPr/>
        <p:txBody>
          <a:bodyPr/>
          <a:lstStyle/>
          <a:p>
            <a:fld id="{90CD2EDA-B59C-435C-9C2A-85B89777DABA}" type="datetime1">
              <a:rPr lang="en-US" smtClean="0"/>
              <a:t>5/14/24</a:t>
            </a:fld>
            <a:endParaRPr lang="en-US"/>
          </a:p>
        </p:txBody>
      </p:sp>
      <p:sp>
        <p:nvSpPr>
          <p:cNvPr id="9" name="Footer Placeholder 8">
            <a:extLst>
              <a:ext uri="{FF2B5EF4-FFF2-40B4-BE49-F238E27FC236}">
                <a16:creationId xmlns:a16="http://schemas.microsoft.com/office/drawing/2014/main" id="{A1766A54-1EE5-2627-B917-14531E2FAA9E}"/>
              </a:ext>
            </a:extLst>
          </p:cNvPr>
          <p:cNvSpPr>
            <a:spLocks noGrp="1"/>
          </p:cNvSpPr>
          <p:nvPr>
            <p:ph type="ftr" sz="quarter" idx="11"/>
          </p:nvPr>
        </p:nvSpPr>
        <p:spPr/>
        <p:txBody>
          <a:bodyPr/>
          <a:lstStyle/>
          <a:p>
            <a:r>
              <a:rPr lang="en-US" dirty="0"/>
              <a:t>© Volunteer Canada | volunteer.ca</a:t>
            </a:r>
          </a:p>
        </p:txBody>
      </p:sp>
      <p:sp>
        <p:nvSpPr>
          <p:cNvPr id="10" name="Slide Number Placeholder 9">
            <a:extLst>
              <a:ext uri="{FF2B5EF4-FFF2-40B4-BE49-F238E27FC236}">
                <a16:creationId xmlns:a16="http://schemas.microsoft.com/office/drawing/2014/main" id="{8E680E82-C1C9-034A-1AB4-9694F06C0347}"/>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528887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47C6F1-3A55-8578-39CF-62EF2A7F3918}"/>
              </a:ext>
            </a:extLst>
          </p:cNvPr>
          <p:cNvSpPr>
            <a:spLocks noGrp="1"/>
          </p:cNvSpPr>
          <p:nvPr>
            <p:ph type="title"/>
          </p:nvPr>
        </p:nvSpPr>
        <p:spPr/>
        <p:txBody>
          <a:bodyPr/>
          <a:lstStyle/>
          <a:p>
            <a:r>
              <a:rPr lang="en-US" dirty="0"/>
              <a:t>Resources</a:t>
            </a:r>
            <a:endParaRPr lang="en-CA" dirty="0"/>
          </a:p>
        </p:txBody>
      </p:sp>
      <p:sp>
        <p:nvSpPr>
          <p:cNvPr id="4" name="Content Placeholder 2">
            <a:extLst>
              <a:ext uri="{FF2B5EF4-FFF2-40B4-BE49-F238E27FC236}">
                <a16:creationId xmlns:a16="http://schemas.microsoft.com/office/drawing/2014/main" id="{D9A13531-553C-6620-F9C2-DE683DC6EB72}"/>
              </a:ext>
            </a:extLst>
          </p:cNvPr>
          <p:cNvSpPr txBox="1">
            <a:spLocks/>
          </p:cNvSpPr>
          <p:nvPr/>
        </p:nvSpPr>
        <p:spPr>
          <a:xfrm>
            <a:off x="1968466" y="3679364"/>
            <a:ext cx="16090934" cy="6040369"/>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en-US" sz="2400" dirty="0">
                <a:ea typeface="Calibri" panose="020F0502020204030204" pitchFamily="34" charset="0"/>
                <a:cs typeface="Times New Roman" panose="02020603050405020304" pitchFamily="18" charset="0"/>
              </a:rPr>
              <a:t>Volunteer Canada: </a:t>
            </a:r>
            <a:r>
              <a:rPr lang="en-US" sz="2400" dirty="0">
                <a:ea typeface="Calibri" panose="020F0502020204030204" pitchFamily="34" charset="0"/>
                <a:cs typeface="Times New Roman" panose="02020603050405020304" pitchFamily="18" charset="0"/>
                <a:hlinkClick r:id="rId3"/>
              </a:rPr>
              <a:t>www.volunteer.ca</a:t>
            </a:r>
            <a:r>
              <a:rPr lang="en-US" sz="2400" dirty="0">
                <a:ea typeface="Calibri" panose="020F0502020204030204" pitchFamily="34" charset="0"/>
                <a:cs typeface="Times New Roman" panose="02020603050405020304" pitchFamily="18" charset="0"/>
              </a:rPr>
              <a:t> </a:t>
            </a:r>
          </a:p>
          <a:p>
            <a:pPr>
              <a:lnSpc>
                <a:spcPct val="150000"/>
              </a:lnSpc>
            </a:pPr>
            <a:r>
              <a:rPr lang="en-US" sz="2400" dirty="0">
                <a:ea typeface="Calibri" panose="020F0502020204030204" pitchFamily="34" charset="0"/>
                <a:cs typeface="Times New Roman" panose="02020603050405020304" pitchFamily="18" charset="0"/>
              </a:rPr>
              <a:t>National Volunteer Action Strategy: </a:t>
            </a:r>
            <a:r>
              <a:rPr lang="en-US" sz="2400" dirty="0">
                <a:ea typeface="Calibri" panose="020F0502020204030204" pitchFamily="34" charset="0"/>
                <a:cs typeface="Times New Roman" panose="02020603050405020304" pitchFamily="18" charset="0"/>
                <a:hlinkClick r:id="rId4"/>
              </a:rPr>
              <a:t>www.volunteerstrategy.ca</a:t>
            </a:r>
            <a:r>
              <a:rPr lang="en-US" sz="2400" dirty="0">
                <a:ea typeface="Calibri" panose="020F0502020204030204" pitchFamily="34" charset="0"/>
                <a:cs typeface="Times New Roman" panose="02020603050405020304" pitchFamily="18" charset="0"/>
              </a:rPr>
              <a:t> </a:t>
            </a:r>
          </a:p>
          <a:p>
            <a:pPr>
              <a:lnSpc>
                <a:spcPct val="150000"/>
              </a:lnSpc>
            </a:pPr>
            <a:r>
              <a:rPr lang="en-US" sz="2400" dirty="0">
                <a:ea typeface="Calibri" panose="020F0502020204030204" pitchFamily="34" charset="0"/>
                <a:cs typeface="Times New Roman" panose="02020603050405020304" pitchFamily="18" charset="0"/>
              </a:rPr>
              <a:t>Canadian Knowledge Hub for Giving and Volunteering: </a:t>
            </a:r>
            <a:r>
              <a:rPr lang="en-US" sz="2400" dirty="0">
                <a:ea typeface="Calibri" panose="020F0502020204030204" pitchFamily="34" charset="0"/>
                <a:cs typeface="Times New Roman" panose="02020603050405020304" pitchFamily="18" charset="0"/>
                <a:hlinkClick r:id="rId5"/>
              </a:rPr>
              <a:t>www.givingandvolunteering.ca</a:t>
            </a:r>
            <a:endParaRPr lang="en-US" sz="2400" dirty="0">
              <a:ea typeface="Calibri" panose="020F0502020204030204" pitchFamily="34" charset="0"/>
              <a:cs typeface="Times New Roman" panose="02020603050405020304" pitchFamily="18" charset="0"/>
            </a:endParaRPr>
          </a:p>
          <a:p>
            <a:pPr>
              <a:lnSpc>
                <a:spcPct val="150000"/>
              </a:lnSpc>
            </a:pPr>
            <a:r>
              <a:rPr lang="en-US" sz="2400" dirty="0">
                <a:ea typeface="Calibri" panose="020F0502020204030204" pitchFamily="34" charset="0"/>
                <a:cs typeface="Times New Roman" panose="02020603050405020304" pitchFamily="18" charset="0"/>
              </a:rPr>
              <a:t>List of Volunteer </a:t>
            </a:r>
            <a:r>
              <a:rPr lang="en-US" sz="2400" dirty="0" err="1">
                <a:ea typeface="Calibri" panose="020F0502020204030204" pitchFamily="34" charset="0"/>
                <a:cs typeface="Times New Roman" panose="02020603050405020304" pitchFamily="18" charset="0"/>
              </a:rPr>
              <a:t>Centres</a:t>
            </a:r>
            <a:r>
              <a:rPr lang="en-US" sz="2400" dirty="0">
                <a:ea typeface="Calibri" panose="020F0502020204030204" pitchFamily="34" charset="0"/>
                <a:cs typeface="Times New Roman" panose="02020603050405020304" pitchFamily="18" charset="0"/>
              </a:rPr>
              <a:t> Across Canada: </a:t>
            </a:r>
            <a:r>
              <a:rPr lang="en-US" sz="2400" dirty="0">
                <a:ea typeface="Calibri" panose="020F0502020204030204" pitchFamily="34" charset="0"/>
                <a:cs typeface="Times New Roman" panose="02020603050405020304" pitchFamily="18" charset="0"/>
                <a:hlinkClick r:id="rId6"/>
              </a:rPr>
              <a:t>https://volunteer.ca/Listings.php?ListType=VC_List_Public&amp;MenuItemID=385</a:t>
            </a:r>
            <a:r>
              <a:rPr lang="en-US" sz="2400" dirty="0">
                <a:ea typeface="Calibri" panose="020F0502020204030204" pitchFamily="34" charset="0"/>
                <a:cs typeface="Times New Roman" panose="02020603050405020304" pitchFamily="18" charset="0"/>
              </a:rPr>
              <a:t> </a:t>
            </a:r>
          </a:p>
          <a:p>
            <a:pPr>
              <a:lnSpc>
                <a:spcPct val="150000"/>
              </a:lnSpc>
            </a:pPr>
            <a:r>
              <a:rPr lang="en-US" sz="2400" dirty="0">
                <a:ea typeface="Calibri" panose="020F0502020204030204" pitchFamily="34" charset="0"/>
                <a:cs typeface="Times New Roman" panose="02020603050405020304" pitchFamily="18" charset="0"/>
              </a:rPr>
              <a:t>Value of Volunteering: </a:t>
            </a:r>
            <a:r>
              <a:rPr lang="en-US" sz="2400" dirty="0">
                <a:ea typeface="Calibri" panose="020F0502020204030204" pitchFamily="34" charset="0"/>
                <a:cs typeface="Times New Roman" panose="02020603050405020304" pitchFamily="18" charset="0"/>
                <a:hlinkClick r:id="rId7"/>
              </a:rPr>
              <a:t>https://volunteer.ca/index.php?MenuItemID=383</a:t>
            </a:r>
            <a:r>
              <a:rPr lang="en-US" sz="2400" dirty="0">
                <a:ea typeface="Calibri" panose="020F0502020204030204" pitchFamily="34" charset="0"/>
                <a:cs typeface="Times New Roman" panose="02020603050405020304" pitchFamily="18" charset="0"/>
              </a:rPr>
              <a:t> </a:t>
            </a:r>
          </a:p>
          <a:p>
            <a:pPr>
              <a:lnSpc>
                <a:spcPct val="150000"/>
              </a:lnSpc>
            </a:pPr>
            <a:r>
              <a:rPr lang="en-US" sz="2400" dirty="0">
                <a:ea typeface="Calibri" panose="020F0502020204030204" pitchFamily="34" charset="0"/>
                <a:cs typeface="Times New Roman" panose="02020603050405020304" pitchFamily="18" charset="0"/>
              </a:rPr>
              <a:t>Data Management for Creating Impactful Volunteer Programs [Article]: </a:t>
            </a:r>
            <a:r>
              <a:rPr lang="en-US" sz="2400" dirty="0">
                <a:ea typeface="Calibri" panose="020F0502020204030204" pitchFamily="34" charset="0"/>
                <a:cs typeface="Times New Roman" panose="02020603050405020304" pitchFamily="18" charset="0"/>
                <a:hlinkClick r:id="rId8"/>
              </a:rPr>
              <a:t>https://www.vmpc.ca/cgi/page.cgi/member_blog.html</a:t>
            </a:r>
            <a:r>
              <a:rPr lang="en-US" sz="2400" dirty="0">
                <a:ea typeface="Calibri" panose="020F0502020204030204" pitchFamily="34" charset="0"/>
                <a:cs typeface="Times New Roman" panose="02020603050405020304" pitchFamily="18" charset="0"/>
              </a:rPr>
              <a:t>  </a:t>
            </a:r>
          </a:p>
          <a:p>
            <a:pPr>
              <a:lnSpc>
                <a:spcPct val="150000"/>
              </a:lnSpc>
            </a:pPr>
            <a:endParaRPr lang="en-US" sz="2800" dirty="0">
              <a:ea typeface="Calibri" panose="020F0502020204030204" pitchFamily="34" charset="0"/>
              <a:cs typeface="Times New Roman" panose="02020603050405020304" pitchFamily="18" charset="0"/>
            </a:endParaRPr>
          </a:p>
          <a:p>
            <a:pPr>
              <a:lnSpc>
                <a:spcPct val="150000"/>
              </a:lnSpc>
            </a:pPr>
            <a:endParaRPr lang="en-US" sz="2800" dirty="0"/>
          </a:p>
          <a:p>
            <a:endParaRPr lang="en-US" dirty="0"/>
          </a:p>
          <a:p>
            <a:endParaRPr lang="en-US" dirty="0"/>
          </a:p>
          <a:p>
            <a:endParaRPr lang="en-CA" dirty="0"/>
          </a:p>
        </p:txBody>
      </p:sp>
      <p:sp>
        <p:nvSpPr>
          <p:cNvPr id="2" name="Date Placeholder 5">
            <a:extLst>
              <a:ext uri="{FF2B5EF4-FFF2-40B4-BE49-F238E27FC236}">
                <a16:creationId xmlns:a16="http://schemas.microsoft.com/office/drawing/2014/main" id="{3754ADE5-6CAC-8C4C-4CA1-6806161FFC29}"/>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5" name="Slide Number Placeholder 7">
            <a:extLst>
              <a:ext uri="{FF2B5EF4-FFF2-40B4-BE49-F238E27FC236}">
                <a16:creationId xmlns:a16="http://schemas.microsoft.com/office/drawing/2014/main" id="{ABE056C6-3757-A680-B036-D5C5045FBF91}"/>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20</a:t>
            </a:fld>
            <a:endParaRPr lang="en-US"/>
          </a:p>
        </p:txBody>
      </p:sp>
      <p:sp>
        <p:nvSpPr>
          <p:cNvPr id="6" name="Footer Placeholder 8">
            <a:extLst>
              <a:ext uri="{FF2B5EF4-FFF2-40B4-BE49-F238E27FC236}">
                <a16:creationId xmlns:a16="http://schemas.microsoft.com/office/drawing/2014/main" id="{9B05BD9E-8102-7CCF-BD0E-F42BA5F81B84}"/>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2664489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7708610" y="-412494"/>
            <a:ext cx="18562305" cy="8555165"/>
            <a:chOff x="0" y="0"/>
            <a:chExt cx="406400" cy="187305"/>
          </a:xfrm>
        </p:grpSpPr>
        <p:sp>
          <p:nvSpPr>
            <p:cNvPr id="3" name="Freeform 3"/>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BA0020"/>
            </a:solidFill>
          </p:spPr>
          <p:txBody>
            <a:bodyPr/>
            <a:lstStyle/>
            <a:p>
              <a:endParaRPr lang="en-CA"/>
            </a:p>
          </p:txBody>
        </p:sp>
        <p:sp>
          <p:nvSpPr>
            <p:cNvPr id="4" name="TextBox 4"/>
            <p:cNvSpPr txBox="1"/>
            <p:nvPr/>
          </p:nvSpPr>
          <p:spPr>
            <a:xfrm>
              <a:off x="127000" y="-66675"/>
              <a:ext cx="558800" cy="67627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9987283" y="2103596"/>
            <a:ext cx="12503082" cy="10287000"/>
            <a:chOff x="0" y="0"/>
            <a:chExt cx="6184570" cy="5088399"/>
          </a:xfrm>
        </p:grpSpPr>
        <p:sp>
          <p:nvSpPr>
            <p:cNvPr id="6" name="Freeform 6"/>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solidFill>
              <a:srgbClr val="FFFFFF">
                <a:alpha val="55686"/>
              </a:srgbClr>
            </a:solidFill>
          </p:spPr>
          <p:txBody>
            <a:bodyPr/>
            <a:lstStyle/>
            <a:p>
              <a:endParaRPr lang="en-CA"/>
            </a:p>
          </p:txBody>
        </p:sp>
        <p:sp>
          <p:nvSpPr>
            <p:cNvPr id="7" name="Freeform 7"/>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blipFill>
              <a:blip r:embed="rId3">
                <a:alphaModFix amt="56000"/>
              </a:blip>
              <a:stretch>
                <a:fillRect l="-27653" t="-44737" b="-11000"/>
              </a:stretch>
            </a:blipFill>
          </p:spPr>
          <p:txBody>
            <a:bodyPr/>
            <a:lstStyle/>
            <a:p>
              <a:endParaRPr lang="en-CA"/>
            </a:p>
          </p:txBody>
        </p:sp>
      </p:grpSp>
      <p:grpSp>
        <p:nvGrpSpPr>
          <p:cNvPr id="8" name="Group 8"/>
          <p:cNvGrpSpPr/>
          <p:nvPr/>
        </p:nvGrpSpPr>
        <p:grpSpPr>
          <a:xfrm>
            <a:off x="10334096" y="7247096"/>
            <a:ext cx="7555842" cy="3482406"/>
            <a:chOff x="0" y="0"/>
            <a:chExt cx="406400" cy="187305"/>
          </a:xfrm>
        </p:grpSpPr>
        <p:sp>
          <p:nvSpPr>
            <p:cNvPr id="9" name="Freeform 9"/>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BA0020">
                <a:alpha val="80000"/>
              </a:srgbClr>
            </a:solidFill>
          </p:spPr>
          <p:txBody>
            <a:bodyPr/>
            <a:lstStyle/>
            <a:p>
              <a:endParaRPr lang="en-CA"/>
            </a:p>
          </p:txBody>
        </p:sp>
        <p:sp>
          <p:nvSpPr>
            <p:cNvPr id="10" name="TextBox 10"/>
            <p:cNvSpPr txBox="1"/>
            <p:nvPr/>
          </p:nvSpPr>
          <p:spPr>
            <a:xfrm>
              <a:off x="127000" y="-66675"/>
              <a:ext cx="558800" cy="676275"/>
            </a:xfrm>
            <a:prstGeom prst="rect">
              <a:avLst/>
            </a:prstGeom>
          </p:spPr>
          <p:txBody>
            <a:bodyPr lIns="50800" tIns="50800" rIns="50800" bIns="50800" rtlCol="0" anchor="ctr"/>
            <a:lstStyle/>
            <a:p>
              <a:pPr algn="ctr">
                <a:lnSpc>
                  <a:spcPts val="2100"/>
                </a:lnSpc>
              </a:pPr>
              <a:endParaRPr/>
            </a:p>
          </p:txBody>
        </p:sp>
      </p:grpSp>
      <p:pic>
        <p:nvPicPr>
          <p:cNvPr id="11" name="Picture 11"/>
          <p:cNvPicPr>
            <a:picLocks noChangeAspect="1"/>
          </p:cNvPicPr>
          <p:nvPr/>
        </p:nvPicPr>
        <p:blipFill>
          <a:blip r:embed="rId4"/>
          <a:srcRect/>
          <a:stretch>
            <a:fillRect/>
          </a:stretch>
        </p:blipFill>
        <p:spPr>
          <a:xfrm>
            <a:off x="13417198" y="469716"/>
            <a:ext cx="4207041" cy="1472464"/>
          </a:xfrm>
          <a:prstGeom prst="rect">
            <a:avLst/>
          </a:prstGeom>
        </p:spPr>
      </p:pic>
      <p:grpSp>
        <p:nvGrpSpPr>
          <p:cNvPr id="24" name="Group 23">
            <a:extLst>
              <a:ext uri="{FF2B5EF4-FFF2-40B4-BE49-F238E27FC236}">
                <a16:creationId xmlns:a16="http://schemas.microsoft.com/office/drawing/2014/main" id="{0E171BEE-2F0D-4FBA-6FAF-B38F864279D7}"/>
              </a:ext>
            </a:extLst>
          </p:cNvPr>
          <p:cNvGrpSpPr/>
          <p:nvPr/>
        </p:nvGrpSpPr>
        <p:grpSpPr>
          <a:xfrm>
            <a:off x="1351928" y="8875150"/>
            <a:ext cx="7381878" cy="1035448"/>
            <a:chOff x="1351928" y="8472197"/>
            <a:chExt cx="7381878" cy="1035448"/>
          </a:xfrm>
        </p:grpSpPr>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51928" y="8472197"/>
              <a:ext cx="1032205" cy="1032205"/>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936556" y="8472197"/>
              <a:ext cx="1039227" cy="1035448"/>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702447" y="8472197"/>
              <a:ext cx="1031359" cy="1031359"/>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528233" y="8472197"/>
              <a:ext cx="1035448" cy="1035448"/>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116131" y="8529331"/>
              <a:ext cx="975071" cy="975071"/>
            </a:xfrm>
            <a:prstGeom prst="rect">
              <a:avLst/>
            </a:prstGeom>
          </p:spPr>
        </p:pic>
      </p:grpSp>
      <p:sp>
        <p:nvSpPr>
          <p:cNvPr id="21" name="TextBox 21"/>
          <p:cNvSpPr txBox="1"/>
          <p:nvPr/>
        </p:nvSpPr>
        <p:spPr>
          <a:xfrm>
            <a:off x="5352141" y="7775478"/>
            <a:ext cx="5340350" cy="770147"/>
          </a:xfrm>
          <a:prstGeom prst="rect">
            <a:avLst/>
          </a:prstGeom>
        </p:spPr>
        <p:txBody>
          <a:bodyPr lIns="0" tIns="0" rIns="0" bIns="0" rtlCol="0" anchor="t">
            <a:spAutoFit/>
          </a:bodyPr>
          <a:lstStyle/>
          <a:p>
            <a:pPr>
              <a:lnSpc>
                <a:spcPts val="3079"/>
              </a:lnSpc>
              <a:spcBef>
                <a:spcPct val="0"/>
              </a:spcBef>
            </a:pPr>
            <a:r>
              <a:rPr lang="en-US" sz="2199" b="1" dirty="0">
                <a:solidFill>
                  <a:srgbClr val="595959"/>
                </a:solidFill>
                <a:latin typeface="Calibri (MS) Bold"/>
              </a:rPr>
              <a:t>Suivez-nous dans les </a:t>
            </a:r>
            <a:r>
              <a:rPr lang="en-US" sz="2199" b="1" dirty="0" err="1">
                <a:solidFill>
                  <a:srgbClr val="595959"/>
                </a:solidFill>
                <a:latin typeface="Calibri (MS) Bold"/>
              </a:rPr>
              <a:t>médias</a:t>
            </a:r>
            <a:r>
              <a:rPr lang="en-US" sz="2199" b="1" dirty="0">
                <a:solidFill>
                  <a:srgbClr val="595959"/>
                </a:solidFill>
                <a:latin typeface="Calibri (MS) Bold"/>
              </a:rPr>
              <a:t> </a:t>
            </a:r>
            <a:r>
              <a:rPr lang="en-US" sz="2199" b="1" dirty="0" err="1">
                <a:solidFill>
                  <a:srgbClr val="595959"/>
                </a:solidFill>
                <a:latin typeface="Calibri (MS) Bold"/>
              </a:rPr>
              <a:t>sociaux</a:t>
            </a:r>
            <a:endParaRPr lang="en-US" sz="2199" b="1" dirty="0">
              <a:solidFill>
                <a:srgbClr val="595959"/>
              </a:solidFill>
              <a:latin typeface="Calibri (MS) Bold"/>
            </a:endParaRPr>
          </a:p>
          <a:p>
            <a:pPr>
              <a:lnSpc>
                <a:spcPts val="3079"/>
              </a:lnSpc>
              <a:spcBef>
                <a:spcPct val="0"/>
              </a:spcBef>
            </a:pPr>
            <a:r>
              <a:rPr lang="en-US" sz="2199" dirty="0">
                <a:solidFill>
                  <a:srgbClr val="595959"/>
                </a:solidFill>
                <a:latin typeface="Calibri (MS) Bold"/>
              </a:rPr>
              <a:t>@BenevolesCanada​</a:t>
            </a:r>
          </a:p>
        </p:txBody>
      </p:sp>
      <p:grpSp>
        <p:nvGrpSpPr>
          <p:cNvPr id="32" name="Group 31">
            <a:extLst>
              <a:ext uri="{FF2B5EF4-FFF2-40B4-BE49-F238E27FC236}">
                <a16:creationId xmlns:a16="http://schemas.microsoft.com/office/drawing/2014/main" id="{12E8D019-9323-5C55-B2A7-A0E678DAA91B}"/>
              </a:ext>
            </a:extLst>
          </p:cNvPr>
          <p:cNvGrpSpPr/>
          <p:nvPr/>
        </p:nvGrpSpPr>
        <p:grpSpPr>
          <a:xfrm>
            <a:off x="373661" y="4364280"/>
            <a:ext cx="8535510" cy="2598202"/>
            <a:chOff x="373661" y="4147308"/>
            <a:chExt cx="8535510" cy="2598202"/>
          </a:xfrm>
        </p:grpSpPr>
        <p:grpSp>
          <p:nvGrpSpPr>
            <p:cNvPr id="30" name="Group 29">
              <a:extLst>
                <a:ext uri="{FF2B5EF4-FFF2-40B4-BE49-F238E27FC236}">
                  <a16:creationId xmlns:a16="http://schemas.microsoft.com/office/drawing/2014/main" id="{4D508A47-ED5E-01A4-43B5-4604D2460A75}"/>
                </a:ext>
              </a:extLst>
            </p:cNvPr>
            <p:cNvGrpSpPr/>
            <p:nvPr/>
          </p:nvGrpSpPr>
          <p:grpSpPr>
            <a:xfrm>
              <a:off x="373661" y="4147308"/>
              <a:ext cx="5340350" cy="2598202"/>
              <a:chOff x="373661" y="4147308"/>
              <a:chExt cx="5340350" cy="2598202"/>
            </a:xfrm>
          </p:grpSpPr>
          <p:pic>
            <p:nvPicPr>
              <p:cNvPr id="13" name="Picture 13"/>
              <p:cNvPicPr>
                <a:picLocks noChangeAspect="1"/>
              </p:cNvPicPr>
              <p:nvPr/>
            </p:nvPicPr>
            <p:blipFill>
              <a:blip r:embed="rId15"/>
              <a:srcRect t="25" r="45113" b="25"/>
              <a:stretch>
                <a:fillRect/>
              </a:stretch>
            </p:blipFill>
            <p:spPr>
              <a:xfrm>
                <a:off x="1574223" y="4147308"/>
                <a:ext cx="2939227" cy="1177517"/>
              </a:xfrm>
              <a:prstGeom prst="rect">
                <a:avLst/>
              </a:prstGeom>
            </p:spPr>
          </p:pic>
          <p:sp>
            <p:nvSpPr>
              <p:cNvPr id="22" name="TextBox 22"/>
              <p:cNvSpPr txBox="1"/>
              <p:nvPr/>
            </p:nvSpPr>
            <p:spPr>
              <a:xfrm>
                <a:off x="373661" y="5584551"/>
                <a:ext cx="5340350" cy="1160959"/>
              </a:xfrm>
              <a:prstGeom prst="rect">
                <a:avLst/>
              </a:prstGeom>
            </p:spPr>
            <p:txBody>
              <a:bodyPr wrap="square" lIns="0" tIns="0" rIns="0" bIns="0" rtlCol="0" anchor="t">
                <a:spAutoFit/>
              </a:bodyPr>
              <a:lstStyle/>
              <a:p>
                <a:pPr algn="ctr">
                  <a:lnSpc>
                    <a:spcPts val="3080"/>
                  </a:lnSpc>
                  <a:spcBef>
                    <a:spcPct val="0"/>
                  </a:spcBef>
                </a:pPr>
                <a:r>
                  <a:rPr lang="en-US" sz="2200" b="0" i="0" u="none" strike="noStrike" dirty="0">
                    <a:solidFill>
                      <a:srgbClr val="595959"/>
                    </a:solidFill>
                    <a:effectLst/>
                    <a:latin typeface="Calibri (MS)"/>
                  </a:rPr>
                  <a:t>Subscribe to Volunteer Vibe​</a:t>
                </a:r>
                <a:r>
                  <a:rPr lang="en-US" sz="2200" b="0" i="0" dirty="0">
                    <a:solidFill>
                      <a:srgbClr val="595959"/>
                    </a:solidFill>
                    <a:effectLst/>
                    <a:latin typeface="Calibri (MS)"/>
                  </a:rPr>
                  <a:t>​ / </a:t>
                </a:r>
              </a:p>
              <a:p>
                <a:pPr algn="ctr">
                  <a:lnSpc>
                    <a:spcPts val="3080"/>
                  </a:lnSpc>
                  <a:spcBef>
                    <a:spcPct val="0"/>
                  </a:spcBef>
                </a:pPr>
                <a:r>
                  <a:rPr lang="en-US" sz="2200" dirty="0" err="1">
                    <a:solidFill>
                      <a:srgbClr val="595959"/>
                    </a:solidFill>
                    <a:latin typeface="Calibri (MS)"/>
                  </a:rPr>
                  <a:t>Abonnez-vous</a:t>
                </a:r>
                <a:r>
                  <a:rPr lang="en-US" sz="2200" dirty="0">
                    <a:solidFill>
                      <a:srgbClr val="595959"/>
                    </a:solidFill>
                    <a:latin typeface="Calibri (MS)"/>
                  </a:rPr>
                  <a:t> à </a:t>
                </a:r>
                <a:r>
                  <a:rPr lang="en-US" sz="2200" dirty="0" err="1">
                    <a:solidFill>
                      <a:srgbClr val="595959"/>
                    </a:solidFill>
                    <a:latin typeface="Calibri (MS)"/>
                  </a:rPr>
                  <a:t>Parlons</a:t>
                </a:r>
                <a:r>
                  <a:rPr lang="en-US" sz="2200" dirty="0">
                    <a:solidFill>
                      <a:srgbClr val="595959"/>
                    </a:solidFill>
                    <a:latin typeface="Calibri (MS)"/>
                  </a:rPr>
                  <a:t> </a:t>
                </a:r>
                <a:r>
                  <a:rPr lang="en-US" sz="2200" dirty="0" err="1">
                    <a:solidFill>
                      <a:srgbClr val="595959"/>
                    </a:solidFill>
                    <a:latin typeface="Calibri (MS)"/>
                  </a:rPr>
                  <a:t>bénévolat</a:t>
                </a:r>
                <a:r>
                  <a:rPr lang="en-US" sz="2200" dirty="0">
                    <a:solidFill>
                      <a:srgbClr val="595959"/>
                    </a:solidFill>
                    <a:latin typeface="Calibri (MS)"/>
                  </a:rPr>
                  <a:t> :​</a:t>
                </a:r>
              </a:p>
              <a:p>
                <a:pPr algn="ctr">
                  <a:lnSpc>
                    <a:spcPts val="3080"/>
                  </a:lnSpc>
                  <a:spcBef>
                    <a:spcPct val="0"/>
                  </a:spcBef>
                </a:pPr>
                <a:r>
                  <a:rPr lang="en-US" sz="2200" dirty="0">
                    <a:solidFill>
                      <a:srgbClr val="595959"/>
                    </a:solidFill>
                    <a:latin typeface="Calibri (MS)"/>
                  </a:rPr>
                  <a:t>blog.volunteer.ca  </a:t>
                </a:r>
                <a:r>
                  <a:rPr lang="en-US" sz="2000" dirty="0">
                    <a:solidFill>
                      <a:srgbClr val="595959"/>
                    </a:solidFill>
                    <a:latin typeface="Calibri (MS)"/>
                  </a:rPr>
                  <a:t>​</a:t>
                </a:r>
              </a:p>
            </p:txBody>
          </p:sp>
        </p:grpSp>
        <p:grpSp>
          <p:nvGrpSpPr>
            <p:cNvPr id="31" name="Group 30">
              <a:extLst>
                <a:ext uri="{FF2B5EF4-FFF2-40B4-BE49-F238E27FC236}">
                  <a16:creationId xmlns:a16="http://schemas.microsoft.com/office/drawing/2014/main" id="{928392EA-5566-6D19-AFD1-E44FAE5DD04C}"/>
                </a:ext>
              </a:extLst>
            </p:cNvPr>
            <p:cNvGrpSpPr/>
            <p:nvPr/>
          </p:nvGrpSpPr>
          <p:grpSpPr>
            <a:xfrm>
              <a:off x="5942292" y="4191428"/>
              <a:ext cx="2966879" cy="2552139"/>
              <a:chOff x="5942292" y="4191428"/>
              <a:chExt cx="2966879" cy="2552139"/>
            </a:xfrm>
          </p:grpSpPr>
          <p:pic>
            <p:nvPicPr>
              <p:cNvPr id="12" name="Picture 12"/>
              <p:cNvPicPr>
                <a:picLocks noChangeAspect="1"/>
              </p:cNvPicPr>
              <p:nvPr/>
            </p:nvPicPr>
            <p:blipFill>
              <a:blip r:embed="rId16"/>
              <a:srcRect/>
              <a:stretch>
                <a:fillRect/>
              </a:stretch>
            </p:blipFill>
            <p:spPr>
              <a:xfrm>
                <a:off x="6399235" y="4191428"/>
                <a:ext cx="2052993" cy="1394325"/>
              </a:xfrm>
              <a:prstGeom prst="rect">
                <a:avLst/>
              </a:prstGeom>
            </p:spPr>
          </p:pic>
          <p:sp>
            <p:nvSpPr>
              <p:cNvPr id="23" name="TextBox 23"/>
              <p:cNvSpPr txBox="1"/>
              <p:nvPr/>
            </p:nvSpPr>
            <p:spPr>
              <a:xfrm>
                <a:off x="5942292" y="5575875"/>
                <a:ext cx="2966879" cy="1167692"/>
              </a:xfrm>
              <a:prstGeom prst="rect">
                <a:avLst/>
              </a:prstGeom>
            </p:spPr>
            <p:txBody>
              <a:bodyPr lIns="0" tIns="0" rIns="0" bIns="0" rtlCol="0" anchor="t">
                <a:spAutoFit/>
              </a:bodyPr>
              <a:lstStyle/>
              <a:p>
                <a:pPr algn="ctr">
                  <a:lnSpc>
                    <a:spcPts val="3079"/>
                  </a:lnSpc>
                  <a:spcBef>
                    <a:spcPct val="0"/>
                  </a:spcBef>
                </a:pPr>
                <a:r>
                  <a:rPr lang="en-US" sz="2199" dirty="0">
                    <a:solidFill>
                      <a:srgbClr val="595959"/>
                    </a:solidFill>
                    <a:latin typeface="Calibri (MS)"/>
                  </a:rPr>
                  <a:t>Become a Member​​ / </a:t>
                </a:r>
                <a:r>
                  <a:rPr lang="en-US" sz="2199" dirty="0" err="1">
                    <a:solidFill>
                      <a:srgbClr val="595959"/>
                    </a:solidFill>
                    <a:latin typeface="Calibri (MS)"/>
                  </a:rPr>
                  <a:t>Devenez</a:t>
                </a:r>
                <a:r>
                  <a:rPr lang="en-US" sz="2199" dirty="0">
                    <a:solidFill>
                      <a:srgbClr val="595959"/>
                    </a:solidFill>
                    <a:latin typeface="Calibri (MS)"/>
                  </a:rPr>
                  <a:t> </a:t>
                </a:r>
                <a:r>
                  <a:rPr lang="en-US" sz="2199" dirty="0" err="1">
                    <a:solidFill>
                      <a:srgbClr val="595959"/>
                    </a:solidFill>
                    <a:latin typeface="Calibri (MS)"/>
                  </a:rPr>
                  <a:t>membre</a:t>
                </a:r>
                <a:r>
                  <a:rPr lang="en-US" sz="2199" dirty="0">
                    <a:solidFill>
                      <a:srgbClr val="595959"/>
                    </a:solidFill>
                    <a:latin typeface="Calibri (MS)"/>
                  </a:rPr>
                  <a:t> :​</a:t>
                </a:r>
              </a:p>
              <a:p>
                <a:pPr algn="ctr">
                  <a:lnSpc>
                    <a:spcPts val="3079"/>
                  </a:lnSpc>
                  <a:spcBef>
                    <a:spcPct val="0"/>
                  </a:spcBef>
                </a:pPr>
                <a:r>
                  <a:rPr lang="en-US" sz="2199" dirty="0">
                    <a:solidFill>
                      <a:srgbClr val="595959"/>
                    </a:solidFill>
                    <a:latin typeface="Calibri (MS)"/>
                  </a:rPr>
                  <a:t>volunteer.ca/membership</a:t>
                </a:r>
              </a:p>
            </p:txBody>
          </p:sp>
        </p:grpSp>
      </p:grpSp>
      <p:grpSp>
        <p:nvGrpSpPr>
          <p:cNvPr id="29" name="Group 28">
            <a:extLst>
              <a:ext uri="{FF2B5EF4-FFF2-40B4-BE49-F238E27FC236}">
                <a16:creationId xmlns:a16="http://schemas.microsoft.com/office/drawing/2014/main" id="{909FF900-15E6-F98A-133D-A043C84A84C2}"/>
              </a:ext>
            </a:extLst>
          </p:cNvPr>
          <p:cNvGrpSpPr/>
          <p:nvPr/>
        </p:nvGrpSpPr>
        <p:grpSpPr>
          <a:xfrm>
            <a:off x="-1648583" y="1624330"/>
            <a:ext cx="13472067" cy="1919104"/>
            <a:chOff x="-2180117" y="1041795"/>
            <a:chExt cx="13472067" cy="1919104"/>
          </a:xfrm>
        </p:grpSpPr>
        <p:sp>
          <p:nvSpPr>
            <p:cNvPr id="19" name="TextBox 19"/>
            <p:cNvSpPr txBox="1"/>
            <p:nvPr/>
          </p:nvSpPr>
          <p:spPr>
            <a:xfrm>
              <a:off x="-618284" y="1041795"/>
              <a:ext cx="11367523" cy="763222"/>
            </a:xfrm>
            <a:prstGeom prst="rect">
              <a:avLst/>
            </a:prstGeom>
          </p:spPr>
          <p:txBody>
            <a:bodyPr wrap="square" lIns="0" tIns="0" rIns="0" bIns="0" rtlCol="0" anchor="t">
              <a:spAutoFit/>
            </a:bodyPr>
            <a:lstStyle/>
            <a:p>
              <a:pPr algn="ctr">
                <a:lnSpc>
                  <a:spcPts val="6600"/>
                </a:lnSpc>
              </a:pPr>
              <a:r>
                <a:rPr lang="en-US" sz="4400" b="1" dirty="0">
                  <a:solidFill>
                    <a:srgbClr val="595959"/>
                  </a:solidFill>
                  <a:latin typeface="Arial" panose="020B0604020202020204" pitchFamily="34" charset="0"/>
                  <a:cs typeface="Arial" panose="020B0604020202020204" pitchFamily="34" charset="0"/>
                </a:rPr>
                <a:t>Stay in Touch​ | </a:t>
              </a:r>
              <a:r>
                <a:rPr lang="en-US" sz="4400" b="1" dirty="0" err="1">
                  <a:solidFill>
                    <a:srgbClr val="595959"/>
                  </a:solidFill>
                  <a:latin typeface="Arial" panose="020B0604020202020204" pitchFamily="34" charset="0"/>
                  <a:cs typeface="Arial" panose="020B0604020202020204" pitchFamily="34" charset="0"/>
                </a:rPr>
                <a:t>Gardons</a:t>
              </a:r>
              <a:r>
                <a:rPr lang="en-US" sz="4400" b="1" dirty="0">
                  <a:solidFill>
                    <a:srgbClr val="595959"/>
                  </a:solidFill>
                  <a:latin typeface="Arial" panose="020B0604020202020204" pitchFamily="34" charset="0"/>
                  <a:cs typeface="Arial" panose="020B0604020202020204" pitchFamily="34" charset="0"/>
                </a:rPr>
                <a:t> contact! </a:t>
              </a:r>
            </a:p>
          </p:txBody>
        </p:sp>
        <p:sp>
          <p:nvSpPr>
            <p:cNvPr id="20" name="TextBox 20"/>
            <p:cNvSpPr txBox="1"/>
            <p:nvPr/>
          </p:nvSpPr>
          <p:spPr>
            <a:xfrm>
              <a:off x="4820607" y="1980694"/>
              <a:ext cx="6471343" cy="980205"/>
            </a:xfrm>
            <a:prstGeom prst="rect">
              <a:avLst/>
            </a:prstGeom>
          </p:spPr>
          <p:txBody>
            <a:bodyPr wrap="square" lIns="0" tIns="0" rIns="0" bIns="0" rtlCol="0" anchor="t">
              <a:spAutoFit/>
            </a:bodyPr>
            <a:lstStyle/>
            <a:p>
              <a:pPr>
                <a:lnSpc>
                  <a:spcPts val="3957"/>
                </a:lnSpc>
                <a:spcBef>
                  <a:spcPct val="0"/>
                </a:spcBef>
              </a:pPr>
              <a:r>
                <a:rPr lang="en-US" sz="2400" dirty="0">
                  <a:solidFill>
                    <a:srgbClr val="595959"/>
                  </a:solidFill>
                  <a:latin typeface="Arial" panose="020B0604020202020204" pitchFamily="34" charset="0"/>
                  <a:cs typeface="Arial" panose="020B0604020202020204" pitchFamily="34" charset="0"/>
                </a:rPr>
                <a:t>Site Web : </a:t>
              </a:r>
              <a:r>
                <a:rPr lang="en-US" sz="2400" u="sng" dirty="0">
                  <a:solidFill>
                    <a:srgbClr val="004AAD"/>
                  </a:solidFill>
                  <a:latin typeface="Arial" panose="020B0604020202020204" pitchFamily="34" charset="0"/>
                  <a:cs typeface="Arial" panose="020B0604020202020204" pitchFamily="34" charset="0"/>
                </a:rPr>
                <a:t>volunteer.ca</a:t>
              </a:r>
              <a:r>
                <a:rPr lang="en-US" sz="2400" dirty="0">
                  <a:solidFill>
                    <a:srgbClr val="000000"/>
                  </a:solidFill>
                  <a:latin typeface="Arial" panose="020B0604020202020204" pitchFamily="34" charset="0"/>
                  <a:cs typeface="Arial" panose="020B0604020202020204" pitchFamily="34" charset="0"/>
                </a:rPr>
                <a:t>​</a:t>
              </a:r>
            </a:p>
            <a:p>
              <a:pPr>
                <a:lnSpc>
                  <a:spcPts val="3957"/>
                </a:lnSpc>
                <a:spcBef>
                  <a:spcPct val="0"/>
                </a:spcBef>
              </a:pPr>
              <a:r>
                <a:rPr lang="en-US" sz="2400" dirty="0" err="1">
                  <a:solidFill>
                    <a:srgbClr val="595959"/>
                  </a:solidFill>
                  <a:latin typeface="Arial" panose="020B0604020202020204" pitchFamily="34" charset="0"/>
                  <a:cs typeface="Arial" panose="020B0604020202020204" pitchFamily="34" charset="0"/>
                </a:rPr>
                <a:t>Courriel</a:t>
              </a:r>
              <a:r>
                <a:rPr lang="en-US" sz="2400" dirty="0">
                  <a:solidFill>
                    <a:srgbClr val="595959"/>
                  </a:solidFill>
                  <a:latin typeface="Arial" panose="020B0604020202020204" pitchFamily="34" charset="0"/>
                  <a:cs typeface="Arial" panose="020B0604020202020204" pitchFamily="34" charset="0"/>
                </a:rPr>
                <a:t> :</a:t>
              </a:r>
              <a:r>
                <a:rPr lang="en-US" sz="2400" dirty="0">
                  <a:solidFill>
                    <a:srgbClr val="000000"/>
                  </a:solidFill>
                  <a:latin typeface="Arial" panose="020B0604020202020204" pitchFamily="34" charset="0"/>
                  <a:cs typeface="Arial" panose="020B0604020202020204" pitchFamily="34" charset="0"/>
                </a:rPr>
                <a:t> </a:t>
              </a:r>
              <a:r>
                <a:rPr lang="en-US" sz="2400" u="sng" dirty="0">
                  <a:solidFill>
                    <a:srgbClr val="004AAD"/>
                  </a:solidFill>
                  <a:latin typeface="Arial" panose="020B0604020202020204" pitchFamily="34" charset="0"/>
                  <a:cs typeface="Arial" panose="020B0604020202020204" pitchFamily="34" charset="0"/>
                </a:rPr>
                <a:t>info@volunteer.ca</a:t>
              </a:r>
            </a:p>
          </p:txBody>
        </p:sp>
        <p:sp>
          <p:nvSpPr>
            <p:cNvPr id="28" name="TextBox 20">
              <a:extLst>
                <a:ext uri="{FF2B5EF4-FFF2-40B4-BE49-F238E27FC236}">
                  <a16:creationId xmlns:a16="http://schemas.microsoft.com/office/drawing/2014/main" id="{B3A86D17-FE5F-2B69-7F21-A89E7579209B}"/>
                </a:ext>
              </a:extLst>
            </p:cNvPr>
            <p:cNvSpPr txBox="1"/>
            <p:nvPr/>
          </p:nvSpPr>
          <p:spPr>
            <a:xfrm>
              <a:off x="-2180117" y="1980694"/>
              <a:ext cx="6471343" cy="980205"/>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3957"/>
                </a:lnSpc>
                <a:spcBef>
                  <a:spcPct val="0"/>
                </a:spcBef>
              </a:pPr>
              <a:r>
                <a:rPr lang="en-US" sz="2400" dirty="0">
                  <a:solidFill>
                    <a:srgbClr val="595959"/>
                  </a:solidFill>
                  <a:latin typeface="Arial" panose="020B0604020202020204" pitchFamily="34" charset="0"/>
                  <a:cs typeface="Arial" panose="020B0604020202020204" pitchFamily="34" charset="0"/>
                </a:rPr>
                <a:t>Visit our website: </a:t>
              </a:r>
              <a:r>
                <a:rPr lang="en-US" sz="2400" u="sng" dirty="0">
                  <a:solidFill>
                    <a:srgbClr val="004AAD"/>
                  </a:solidFill>
                  <a:latin typeface="Arial" panose="020B0604020202020204" pitchFamily="34" charset="0"/>
                  <a:cs typeface="Arial" panose="020B0604020202020204" pitchFamily="34" charset="0"/>
                </a:rPr>
                <a:t>volunteer.ca</a:t>
              </a:r>
              <a:endParaRPr lang="en-US" sz="2400" dirty="0">
                <a:solidFill>
                  <a:srgbClr val="000000"/>
                </a:solidFill>
                <a:latin typeface="Arial" panose="020B0604020202020204" pitchFamily="34" charset="0"/>
                <a:cs typeface="Arial" panose="020B0604020202020204" pitchFamily="34" charset="0"/>
              </a:endParaRPr>
            </a:p>
            <a:p>
              <a:pPr algn="r">
                <a:lnSpc>
                  <a:spcPts val="3957"/>
                </a:lnSpc>
                <a:spcBef>
                  <a:spcPct val="0"/>
                </a:spcBef>
              </a:pPr>
              <a:r>
                <a:rPr lang="en-US" sz="2400" dirty="0">
                  <a:solidFill>
                    <a:srgbClr val="595959"/>
                  </a:solidFill>
                  <a:latin typeface="Arial" panose="020B0604020202020204" pitchFamily="34" charset="0"/>
                  <a:cs typeface="Arial" panose="020B0604020202020204" pitchFamily="34" charset="0"/>
                </a:rPr>
                <a:t>Contact us: </a:t>
              </a:r>
              <a:r>
                <a:rPr lang="en-US" sz="2400" u="sng" dirty="0">
                  <a:solidFill>
                    <a:srgbClr val="004AAD"/>
                  </a:solidFill>
                  <a:latin typeface="Arial" panose="020B0604020202020204" pitchFamily="34" charset="0"/>
                  <a:cs typeface="Arial" panose="020B0604020202020204" pitchFamily="34" charset="0"/>
                </a:rPr>
                <a:t>info@volunteer.ca</a:t>
              </a:r>
            </a:p>
          </p:txBody>
        </p:sp>
      </p:grpSp>
      <p:sp>
        <p:nvSpPr>
          <p:cNvPr id="35" name="TextBox 21">
            <a:extLst>
              <a:ext uri="{FF2B5EF4-FFF2-40B4-BE49-F238E27FC236}">
                <a16:creationId xmlns:a16="http://schemas.microsoft.com/office/drawing/2014/main" id="{24158699-69E1-59AA-8F8F-3157A4C097F9}"/>
              </a:ext>
            </a:extLst>
          </p:cNvPr>
          <p:cNvSpPr txBox="1"/>
          <p:nvPr/>
        </p:nvSpPr>
        <p:spPr>
          <a:xfrm>
            <a:off x="-517590" y="7776430"/>
            <a:ext cx="5340350" cy="77014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3079"/>
              </a:lnSpc>
              <a:spcBef>
                <a:spcPct val="0"/>
              </a:spcBef>
            </a:pPr>
            <a:r>
              <a:rPr lang="en-US" sz="2199" b="1" dirty="0">
                <a:solidFill>
                  <a:srgbClr val="595959"/>
                </a:solidFill>
                <a:latin typeface="Calibri (MS) Bold"/>
              </a:rPr>
              <a:t>Follow us on Social Media</a:t>
            </a:r>
          </a:p>
          <a:p>
            <a:pPr algn="r">
              <a:lnSpc>
                <a:spcPts val="3079"/>
              </a:lnSpc>
              <a:spcBef>
                <a:spcPct val="0"/>
              </a:spcBef>
            </a:pPr>
            <a:r>
              <a:rPr lang="en-US" sz="2199" dirty="0">
                <a:solidFill>
                  <a:srgbClr val="595959"/>
                </a:solidFill>
                <a:latin typeface="Calibri (MS) Bold"/>
              </a:rPr>
              <a:t>@VolunteerCanada</a:t>
            </a:r>
            <a:r>
              <a:rPr lang="en-US" sz="2199" dirty="0">
                <a:solidFill>
                  <a:srgbClr val="000000"/>
                </a:solidFill>
                <a:latin typeface="Calibri (MS) Bold"/>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E28C4B-C17F-3834-6998-4BE7029464B4}"/>
              </a:ext>
            </a:extLst>
          </p:cNvPr>
          <p:cNvSpPr>
            <a:spLocks noGrp="1"/>
          </p:cNvSpPr>
          <p:nvPr>
            <p:ph type="dt" sz="half" idx="10"/>
          </p:nvPr>
        </p:nvSpPr>
        <p:spPr/>
        <p:txBody>
          <a:bodyPr/>
          <a:lstStyle/>
          <a:p>
            <a:fld id="{1ED92635-F151-44F6-A8E6-46D33BD92A8F}" type="datetime1">
              <a:rPr lang="en-US" smtClean="0"/>
              <a:t>5/14/24</a:t>
            </a:fld>
            <a:endParaRPr lang="en-US"/>
          </a:p>
        </p:txBody>
      </p:sp>
      <p:sp>
        <p:nvSpPr>
          <p:cNvPr id="4" name="Slide Number Placeholder 3">
            <a:extLst>
              <a:ext uri="{FF2B5EF4-FFF2-40B4-BE49-F238E27FC236}">
                <a16:creationId xmlns:a16="http://schemas.microsoft.com/office/drawing/2014/main" id="{962E8320-97ED-C0E4-D2F6-1BAF5761199B}"/>
              </a:ext>
            </a:extLst>
          </p:cNvPr>
          <p:cNvSpPr>
            <a:spLocks noGrp="1"/>
          </p:cNvSpPr>
          <p:nvPr>
            <p:ph type="sldNum" sz="quarter" idx="12"/>
          </p:nvPr>
        </p:nvSpPr>
        <p:spPr/>
        <p:txBody>
          <a:bodyPr/>
          <a:lstStyle/>
          <a:p>
            <a:fld id="{B6F15528-21DE-4FAA-801E-634DDDAF4B2B}" type="slidenum">
              <a:rPr lang="en-US" smtClean="0"/>
              <a:pPr/>
              <a:t>3</a:t>
            </a:fld>
            <a:endParaRPr lang="en-US"/>
          </a:p>
        </p:txBody>
      </p:sp>
      <p:pic>
        <p:nvPicPr>
          <p:cNvPr id="7" name="Picture 6" descr="A person wearing glasses and a vest&#10;&#10;Description automatically generated">
            <a:extLst>
              <a:ext uri="{FF2B5EF4-FFF2-40B4-BE49-F238E27FC236}">
                <a16:creationId xmlns:a16="http://schemas.microsoft.com/office/drawing/2014/main" id="{B8ACDE2E-5176-A264-7CF8-0C85B5802B76}"/>
              </a:ext>
            </a:extLst>
          </p:cNvPr>
          <p:cNvPicPr>
            <a:picLocks noChangeAspect="1"/>
          </p:cNvPicPr>
          <p:nvPr/>
        </p:nvPicPr>
        <p:blipFill rotWithShape="1">
          <a:blip r:embed="rId2"/>
          <a:srcRect l="1" t="6955" r="435" b="13043"/>
          <a:stretch/>
        </p:blipFill>
        <p:spPr>
          <a:xfrm>
            <a:off x="6444000" y="1967951"/>
            <a:ext cx="5400000" cy="5400000"/>
          </a:xfrm>
          <a:prstGeom prst="ellipse">
            <a:avLst/>
          </a:prstGeom>
          <a:ln w="50800">
            <a:solidFill>
              <a:srgbClr val="BA0020"/>
            </a:solidFill>
          </a:ln>
        </p:spPr>
      </p:pic>
      <p:sp>
        <p:nvSpPr>
          <p:cNvPr id="8" name="TextBox 7">
            <a:extLst>
              <a:ext uri="{FF2B5EF4-FFF2-40B4-BE49-F238E27FC236}">
                <a16:creationId xmlns:a16="http://schemas.microsoft.com/office/drawing/2014/main" id="{DE0B554F-D484-6788-91BB-8F5154A4C852}"/>
              </a:ext>
            </a:extLst>
          </p:cNvPr>
          <p:cNvSpPr txBox="1"/>
          <p:nvPr/>
        </p:nvSpPr>
        <p:spPr>
          <a:xfrm>
            <a:off x="5477936" y="7724214"/>
            <a:ext cx="7332128" cy="133882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r>
              <a:rPr lang="en-CA" sz="2700" b="1" dirty="0">
                <a:solidFill>
                  <a:schemeClr val="bg2">
                    <a:lumMod val="25000"/>
                  </a:schemeClr>
                </a:solidFill>
                <a:latin typeface="Calibri" panose="020F0502020204030204" pitchFamily="34" charset="0"/>
                <a:ea typeface="Times New Roman" panose="02020603050405020304" pitchFamily="18" charset="0"/>
              </a:rPr>
              <a:t>Dr. Megan Conway</a:t>
            </a:r>
          </a:p>
          <a:p>
            <a:pPr algn="ctr" fontAlgn="base"/>
            <a:r>
              <a:rPr lang="en-US" sz="2700" dirty="0">
                <a:solidFill>
                  <a:schemeClr val="bg2">
                    <a:lumMod val="25000"/>
                  </a:schemeClr>
                </a:solidFill>
                <a:latin typeface="Calibri" panose="020F0502020204030204" pitchFamily="34" charset="0"/>
                <a:ea typeface="Times New Roman" panose="02020603050405020304" pitchFamily="18" charset="0"/>
              </a:rPr>
              <a:t>President and CEO</a:t>
            </a:r>
          </a:p>
          <a:p>
            <a:pPr algn="ctr" fontAlgn="base"/>
            <a:r>
              <a:rPr lang="en-US" sz="2700" dirty="0">
                <a:solidFill>
                  <a:schemeClr val="bg2">
                    <a:lumMod val="25000"/>
                  </a:schemeClr>
                </a:solidFill>
                <a:latin typeface="Calibri" panose="020F0502020204030204" pitchFamily="34" charset="0"/>
                <a:ea typeface="Times New Roman" panose="02020603050405020304" pitchFamily="18" charset="0"/>
              </a:rPr>
              <a:t>Volunteer Canada</a:t>
            </a:r>
            <a:endParaRPr lang="en-CA" sz="2700" dirty="0">
              <a:solidFill>
                <a:schemeClr val="bg2">
                  <a:lumMod val="25000"/>
                </a:schemeClr>
              </a:solidFill>
              <a:latin typeface="Times New Roman" panose="02020603050405020304" pitchFamily="18" charset="0"/>
              <a:ea typeface="Times New Roman" panose="02020603050405020304" pitchFamily="18" charset="0"/>
            </a:endParaRPr>
          </a:p>
        </p:txBody>
      </p:sp>
      <p:sp>
        <p:nvSpPr>
          <p:cNvPr id="9" name="Footer Placeholder 8">
            <a:extLst>
              <a:ext uri="{FF2B5EF4-FFF2-40B4-BE49-F238E27FC236}">
                <a16:creationId xmlns:a16="http://schemas.microsoft.com/office/drawing/2014/main" id="{F196505F-B168-A40A-EB45-8F2F7B8C6A45}"/>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3662056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9A5F43-63EF-16E0-397C-D83119C65817}"/>
              </a:ext>
            </a:extLst>
          </p:cNvPr>
          <p:cNvSpPr txBox="1"/>
          <p:nvPr/>
        </p:nvSpPr>
        <p:spPr>
          <a:xfrm>
            <a:off x="4828985" y="3200402"/>
            <a:ext cx="10989728" cy="202431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14241" tIns="214241" rIns="214241" bIns="214241"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defTabSz="1244663">
              <a:spcBef>
                <a:spcPct val="0"/>
              </a:spcBef>
              <a:spcAft>
                <a:spcPct val="35000"/>
              </a:spcAft>
            </a:pPr>
            <a:r>
              <a:rPr lang="en-CA" sz="3600" b="1"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Vision</a:t>
            </a:r>
            <a:r>
              <a:rPr lang="en-CA" sz="3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 – The value of one, the power of many.</a:t>
            </a:r>
            <a:endParaRPr lang="en-US" sz="3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ABDFB3C-1446-ADB4-F91E-6C9EE9597D60}"/>
              </a:ext>
            </a:extLst>
          </p:cNvPr>
          <p:cNvSpPr txBox="1"/>
          <p:nvPr/>
        </p:nvSpPr>
        <p:spPr>
          <a:xfrm>
            <a:off x="4804866" y="4247960"/>
            <a:ext cx="11778396" cy="260830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14241" tIns="214241" rIns="214241" bIns="214241"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defTabSz="1244663">
              <a:spcBef>
                <a:spcPct val="0"/>
              </a:spcBef>
              <a:spcAft>
                <a:spcPct val="35000"/>
              </a:spcAft>
            </a:pPr>
            <a:r>
              <a:rPr lang="en-CA" sz="3600" b="1"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Mission</a:t>
            </a:r>
            <a:r>
              <a:rPr lang="en-CA" sz="3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 – We advance volunteerism to grow connection, community, and belonging.</a:t>
            </a:r>
          </a:p>
        </p:txBody>
      </p:sp>
      <p:sp>
        <p:nvSpPr>
          <p:cNvPr id="8" name="TextBox 7">
            <a:extLst>
              <a:ext uri="{FF2B5EF4-FFF2-40B4-BE49-F238E27FC236}">
                <a16:creationId xmlns:a16="http://schemas.microsoft.com/office/drawing/2014/main" id="{D8FDD872-7556-A19C-C5D0-26CA1233F014}"/>
              </a:ext>
            </a:extLst>
          </p:cNvPr>
          <p:cNvSpPr txBox="1"/>
          <p:nvPr/>
        </p:nvSpPr>
        <p:spPr>
          <a:xfrm>
            <a:off x="4880420" y="6309317"/>
            <a:ext cx="11778396" cy="175432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45">
              <a:defRPr/>
            </a:pPr>
            <a:r>
              <a:rPr lang="en-US" sz="3600" b="1"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Convening, connecting, and collaborating since 1977 </a:t>
            </a:r>
            <a:r>
              <a:rPr lang="en-US" sz="3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with all sectors to encourage and support volunteerism and meaningful community engagement.</a:t>
            </a:r>
          </a:p>
        </p:txBody>
      </p:sp>
      <p:pic>
        <p:nvPicPr>
          <p:cNvPr id="9" name="Picture 8" descr="Text&#10;&#10;Description automatically generated">
            <a:extLst>
              <a:ext uri="{FF2B5EF4-FFF2-40B4-BE49-F238E27FC236}">
                <a16:creationId xmlns:a16="http://schemas.microsoft.com/office/drawing/2014/main" id="{832B3A63-0D9E-969F-8FB6-2EF01BACB955}"/>
              </a:ext>
            </a:extLst>
          </p:cNvPr>
          <p:cNvPicPr>
            <a:picLocks noChangeAspect="1"/>
          </p:cNvPicPr>
          <p:nvPr/>
        </p:nvPicPr>
        <p:blipFill>
          <a:blip r:embed="rId3"/>
          <a:stretch>
            <a:fillRect/>
          </a:stretch>
        </p:blipFill>
        <p:spPr>
          <a:xfrm>
            <a:off x="863942" y="561389"/>
            <a:ext cx="6667490" cy="3472652"/>
          </a:xfrm>
          <a:prstGeom prst="rect">
            <a:avLst/>
          </a:prstGeom>
        </p:spPr>
      </p:pic>
      <p:sp>
        <p:nvSpPr>
          <p:cNvPr id="11" name="TextBox 10">
            <a:extLst>
              <a:ext uri="{FF2B5EF4-FFF2-40B4-BE49-F238E27FC236}">
                <a16:creationId xmlns:a16="http://schemas.microsoft.com/office/drawing/2014/main" id="{4567A09E-9801-2EA2-80C6-1B4C276B0CB2}"/>
              </a:ext>
            </a:extLst>
          </p:cNvPr>
          <p:cNvSpPr txBox="1"/>
          <p:nvPr/>
        </p:nvSpPr>
        <p:spPr>
          <a:xfrm>
            <a:off x="4897565" y="8369459"/>
            <a:ext cx="6345231"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45">
              <a:defRPr/>
            </a:pPr>
            <a:r>
              <a:rPr lang="en-US" sz="3600" b="1"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Volunteer.ca</a:t>
            </a:r>
            <a:endParaRPr lang="en-US" sz="3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0046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85A7C0-0B10-9F87-B82F-6F3721BDC362}"/>
              </a:ext>
            </a:extLst>
          </p:cNvPr>
          <p:cNvSpPr>
            <a:spLocks noGrp="1"/>
          </p:cNvSpPr>
          <p:nvPr/>
        </p:nvSpPr>
        <p:spPr>
          <a:xfrm>
            <a:off x="1393144" y="3647774"/>
            <a:ext cx="15423866" cy="6639227"/>
          </a:xfrm>
          <a:prstGeom prst="rect">
            <a:avLst/>
          </a:prstGeom>
        </p:spPr>
        <p:txBody>
          <a:bodyPr vert="horz" lIns="91440" tIns="45720" rIns="91440" bIns="45720" rtlCol="0" anchor="t">
            <a:normAutofit/>
          </a:bodyPr>
          <a:lstStyle>
            <a:lvl1pPr marL="228603" indent="-228603" algn="l" defTabSz="914411"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29" indent="-571529"/>
            <a:r>
              <a:rPr lang="en-US" sz="4800" dirty="0">
                <a:solidFill>
                  <a:schemeClr val="bg2">
                    <a:lumMod val="25000"/>
                  </a:schemeClr>
                </a:solidFill>
                <a:cs typeface="Times New Roman"/>
              </a:rPr>
              <a:t>Pulse-taking Crisis and Current State Vs Future State</a:t>
            </a:r>
          </a:p>
          <a:p>
            <a:pPr marL="571529" indent="-571529"/>
            <a:r>
              <a:rPr lang="en-US" sz="4800" dirty="0">
                <a:solidFill>
                  <a:schemeClr val="bg2">
                    <a:lumMod val="25000"/>
                  </a:schemeClr>
                </a:solidFill>
                <a:cs typeface="Times New Roman"/>
              </a:rPr>
              <a:t>Significance of Strategic Volunteer Engagement</a:t>
            </a:r>
          </a:p>
          <a:p>
            <a:pPr marL="571529" indent="-571529"/>
            <a:r>
              <a:rPr lang="en-US" sz="4800" dirty="0">
                <a:solidFill>
                  <a:schemeClr val="bg2">
                    <a:lumMod val="25000"/>
                  </a:schemeClr>
                </a:solidFill>
                <a:cs typeface="Times New Roman"/>
              </a:rPr>
              <a:t>Standards and Stages of Volunteer Engagement</a:t>
            </a:r>
          </a:p>
          <a:p>
            <a:pPr marL="571529" indent="-571529"/>
            <a:r>
              <a:rPr lang="en-US" sz="4800" dirty="0">
                <a:solidFill>
                  <a:schemeClr val="bg2">
                    <a:lumMod val="25000"/>
                  </a:schemeClr>
                </a:solidFill>
                <a:cs typeface="Times New Roman"/>
              </a:rPr>
              <a:t>Volunteer retention and brand ambassadorship</a:t>
            </a:r>
          </a:p>
        </p:txBody>
      </p:sp>
      <p:sp>
        <p:nvSpPr>
          <p:cNvPr id="4" name="Title 3">
            <a:extLst>
              <a:ext uri="{FF2B5EF4-FFF2-40B4-BE49-F238E27FC236}">
                <a16:creationId xmlns:a16="http://schemas.microsoft.com/office/drawing/2014/main" id="{3BF41196-3C6A-BE44-C145-64FAB96FF9C3}"/>
              </a:ext>
            </a:extLst>
          </p:cNvPr>
          <p:cNvSpPr>
            <a:spLocks noGrp="1"/>
          </p:cNvSpPr>
          <p:nvPr>
            <p:ph type="title"/>
          </p:nvPr>
        </p:nvSpPr>
        <p:spPr/>
        <p:txBody>
          <a:bodyPr/>
          <a:lstStyle/>
          <a:p>
            <a:r>
              <a:rPr lang="en-US" dirty="0"/>
              <a:t>Today’s Discussion</a:t>
            </a:r>
            <a:endParaRPr lang="en-CA" dirty="0"/>
          </a:p>
        </p:txBody>
      </p:sp>
      <p:sp>
        <p:nvSpPr>
          <p:cNvPr id="6" name="Date Placeholder 5">
            <a:extLst>
              <a:ext uri="{FF2B5EF4-FFF2-40B4-BE49-F238E27FC236}">
                <a16:creationId xmlns:a16="http://schemas.microsoft.com/office/drawing/2014/main" id="{61ED25C7-3062-86E9-EAE3-9BB3CFDC0A47}"/>
              </a:ext>
            </a:extLst>
          </p:cNvPr>
          <p:cNvSpPr>
            <a:spLocks noGrp="1"/>
          </p:cNvSpPr>
          <p:nvPr>
            <p:ph type="dt" sz="half" idx="10"/>
          </p:nvPr>
        </p:nvSpPr>
        <p:spPr/>
        <p:txBody>
          <a:bodyPr/>
          <a:lstStyle/>
          <a:p>
            <a:fld id="{5F22C842-5D60-40DB-8381-CA16CE07311E}" type="datetime1">
              <a:rPr lang="en-US" smtClean="0"/>
              <a:t>5/14/24</a:t>
            </a:fld>
            <a:endParaRPr lang="en-US"/>
          </a:p>
        </p:txBody>
      </p:sp>
      <p:sp>
        <p:nvSpPr>
          <p:cNvPr id="8" name="Slide Number Placeholder 7">
            <a:extLst>
              <a:ext uri="{FF2B5EF4-FFF2-40B4-BE49-F238E27FC236}">
                <a16:creationId xmlns:a16="http://schemas.microsoft.com/office/drawing/2014/main" id="{F0F3208D-BFB9-0E32-FF4F-EE97296B7C7E}"/>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2" name="Footer Placeholder 8">
            <a:extLst>
              <a:ext uri="{FF2B5EF4-FFF2-40B4-BE49-F238E27FC236}">
                <a16:creationId xmlns:a16="http://schemas.microsoft.com/office/drawing/2014/main" id="{E04C26FF-FC96-FB87-88F2-E597DCC7AC67}"/>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85A7C0-0B10-9F87-B82F-6F3721BDC362}"/>
              </a:ext>
            </a:extLst>
          </p:cNvPr>
          <p:cNvSpPr>
            <a:spLocks noGrp="1"/>
          </p:cNvSpPr>
          <p:nvPr/>
        </p:nvSpPr>
        <p:spPr>
          <a:xfrm>
            <a:off x="1393144" y="3647774"/>
            <a:ext cx="15423866" cy="6639227"/>
          </a:xfrm>
          <a:prstGeom prst="rect">
            <a:avLst/>
          </a:prstGeom>
        </p:spPr>
        <p:txBody>
          <a:bodyPr vert="horz" lIns="91440" tIns="45720" rIns="91440" bIns="45720" rtlCol="0" anchor="t">
            <a:normAutofit/>
          </a:bodyPr>
          <a:lstStyle>
            <a:lvl1pPr marL="228603" indent="-228603" algn="l" defTabSz="914411"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29" indent="-571529"/>
            <a:r>
              <a:rPr lang="en-US" sz="4800" dirty="0">
                <a:solidFill>
                  <a:schemeClr val="bg2">
                    <a:lumMod val="25000"/>
                  </a:schemeClr>
                </a:solidFill>
                <a:cs typeface="Times New Roman"/>
              </a:rPr>
              <a:t>Current State of Volunteer Engagement</a:t>
            </a:r>
          </a:p>
          <a:p>
            <a:pPr marL="1028734" lvl="1" indent="-571529"/>
            <a:r>
              <a:rPr lang="en-US" sz="4400" dirty="0">
                <a:solidFill>
                  <a:schemeClr val="bg2">
                    <a:lumMod val="25000"/>
                  </a:schemeClr>
                </a:solidFill>
                <a:cs typeface="Times New Roman"/>
              </a:rPr>
              <a:t>Describe the state of volunteering in your organization in a newspaper headline today</a:t>
            </a:r>
          </a:p>
          <a:p>
            <a:pPr marL="1028734" lvl="1" indent="-571529"/>
            <a:r>
              <a:rPr lang="en-US" sz="4400" dirty="0">
                <a:solidFill>
                  <a:schemeClr val="bg2">
                    <a:lumMod val="25000"/>
                  </a:schemeClr>
                </a:solidFill>
                <a:cs typeface="Times New Roman"/>
              </a:rPr>
              <a:t>Describe the state of volunteering in five years from now</a:t>
            </a:r>
          </a:p>
        </p:txBody>
      </p:sp>
      <p:sp>
        <p:nvSpPr>
          <p:cNvPr id="4" name="Title 3">
            <a:extLst>
              <a:ext uri="{FF2B5EF4-FFF2-40B4-BE49-F238E27FC236}">
                <a16:creationId xmlns:a16="http://schemas.microsoft.com/office/drawing/2014/main" id="{3BF41196-3C6A-BE44-C145-64FAB96FF9C3}"/>
              </a:ext>
            </a:extLst>
          </p:cNvPr>
          <p:cNvSpPr>
            <a:spLocks noGrp="1"/>
          </p:cNvSpPr>
          <p:nvPr>
            <p:ph type="title"/>
          </p:nvPr>
        </p:nvSpPr>
        <p:spPr/>
        <p:txBody>
          <a:bodyPr/>
          <a:lstStyle/>
          <a:p>
            <a:r>
              <a:rPr lang="en-US" dirty="0"/>
              <a:t>Pulse-taking: Urgency</a:t>
            </a:r>
            <a:endParaRPr lang="en-CA" dirty="0"/>
          </a:p>
        </p:txBody>
      </p:sp>
      <p:sp>
        <p:nvSpPr>
          <p:cNvPr id="6" name="Date Placeholder 5">
            <a:extLst>
              <a:ext uri="{FF2B5EF4-FFF2-40B4-BE49-F238E27FC236}">
                <a16:creationId xmlns:a16="http://schemas.microsoft.com/office/drawing/2014/main" id="{61ED25C7-3062-86E9-EAE3-9BB3CFDC0A47}"/>
              </a:ext>
            </a:extLst>
          </p:cNvPr>
          <p:cNvSpPr>
            <a:spLocks noGrp="1"/>
          </p:cNvSpPr>
          <p:nvPr>
            <p:ph type="dt" sz="half" idx="10"/>
          </p:nvPr>
        </p:nvSpPr>
        <p:spPr/>
        <p:txBody>
          <a:bodyPr/>
          <a:lstStyle/>
          <a:p>
            <a:fld id="{5F22C842-5D60-40DB-8381-CA16CE07311E}" type="datetime1">
              <a:rPr lang="en-US" smtClean="0"/>
              <a:t>5/14/24</a:t>
            </a:fld>
            <a:endParaRPr lang="en-US"/>
          </a:p>
        </p:txBody>
      </p:sp>
      <p:sp>
        <p:nvSpPr>
          <p:cNvPr id="8" name="Slide Number Placeholder 7">
            <a:extLst>
              <a:ext uri="{FF2B5EF4-FFF2-40B4-BE49-F238E27FC236}">
                <a16:creationId xmlns:a16="http://schemas.microsoft.com/office/drawing/2014/main" id="{F0F3208D-BFB9-0E32-FF4F-EE97296B7C7E}"/>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2" name="Footer Placeholder 8">
            <a:extLst>
              <a:ext uri="{FF2B5EF4-FFF2-40B4-BE49-F238E27FC236}">
                <a16:creationId xmlns:a16="http://schemas.microsoft.com/office/drawing/2014/main" id="{E04C26FF-FC96-FB87-88F2-E597DCC7AC67}"/>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1993686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CF22-AC88-0D52-B8FF-92756453CD18}"/>
              </a:ext>
            </a:extLst>
          </p:cNvPr>
          <p:cNvSpPr>
            <a:spLocks noGrp="1"/>
          </p:cNvSpPr>
          <p:nvPr>
            <p:ph type="title"/>
          </p:nvPr>
        </p:nvSpPr>
        <p:spPr/>
        <p:txBody>
          <a:bodyPr/>
          <a:lstStyle/>
          <a:p>
            <a:r>
              <a:rPr lang="en-CA" dirty="0"/>
              <a:t>Discussion</a:t>
            </a:r>
          </a:p>
        </p:txBody>
      </p:sp>
      <p:sp>
        <p:nvSpPr>
          <p:cNvPr id="3" name="TextBox 2">
            <a:extLst>
              <a:ext uri="{FF2B5EF4-FFF2-40B4-BE49-F238E27FC236}">
                <a16:creationId xmlns:a16="http://schemas.microsoft.com/office/drawing/2014/main" id="{6E5070F9-FF92-AAD1-1116-3BEC2B48F42F}"/>
              </a:ext>
            </a:extLst>
          </p:cNvPr>
          <p:cNvSpPr txBox="1"/>
          <p:nvPr/>
        </p:nvSpPr>
        <p:spPr>
          <a:xfrm>
            <a:off x="1531088" y="3429000"/>
            <a:ext cx="16267814" cy="646331"/>
          </a:xfrm>
          <a:prstGeom prst="rect">
            <a:avLst/>
          </a:prstGeom>
          <a:noFill/>
        </p:spPr>
        <p:txBody>
          <a:bodyPr wrap="square" rtlCol="0">
            <a:spAutoFit/>
          </a:bodyPr>
          <a:lstStyle/>
          <a:p>
            <a:r>
              <a:rPr lang="en-CA" sz="3600" b="1" dirty="0"/>
              <a:t>Who from the following 4 profiles is volunteering?</a:t>
            </a:r>
          </a:p>
        </p:txBody>
      </p:sp>
      <p:sp>
        <p:nvSpPr>
          <p:cNvPr id="4" name="TextBox 3">
            <a:extLst>
              <a:ext uri="{FF2B5EF4-FFF2-40B4-BE49-F238E27FC236}">
                <a16:creationId xmlns:a16="http://schemas.microsoft.com/office/drawing/2014/main" id="{4AD1E345-555A-2611-B328-E75B540F4A46}"/>
              </a:ext>
            </a:extLst>
          </p:cNvPr>
          <p:cNvSpPr txBox="1"/>
          <p:nvPr/>
        </p:nvSpPr>
        <p:spPr>
          <a:xfrm>
            <a:off x="1531088" y="4174166"/>
            <a:ext cx="7549116" cy="2554545"/>
          </a:xfrm>
          <a:prstGeom prst="rect">
            <a:avLst/>
          </a:prstGeom>
          <a:noFill/>
        </p:spPr>
        <p:txBody>
          <a:bodyPr wrap="square" rtlCol="0">
            <a:spAutoFit/>
          </a:bodyPr>
          <a:lstStyle/>
          <a:p>
            <a:r>
              <a:rPr lang="en-CA" sz="3200" b="1" dirty="0"/>
              <a:t>Jane</a:t>
            </a:r>
            <a:r>
              <a:rPr lang="en-CA" sz="3200" dirty="0"/>
              <a:t>, for the past 10 years</a:t>
            </a:r>
            <a:r>
              <a:rPr lang="en-US" sz="3200" dirty="0"/>
              <a:t>, has been volunteering with the local food bank 6 hours a week,</a:t>
            </a:r>
            <a:r>
              <a:rPr lang="en-CA" sz="3200" dirty="0"/>
              <a:t> helping with inventory and packaging with no expectation of compensation or reward.</a:t>
            </a:r>
          </a:p>
        </p:txBody>
      </p:sp>
      <p:sp>
        <p:nvSpPr>
          <p:cNvPr id="5" name="TextBox 4">
            <a:extLst>
              <a:ext uri="{FF2B5EF4-FFF2-40B4-BE49-F238E27FC236}">
                <a16:creationId xmlns:a16="http://schemas.microsoft.com/office/drawing/2014/main" id="{24FECC66-D8B1-E678-6157-7532C6CC0B8D}"/>
              </a:ext>
            </a:extLst>
          </p:cNvPr>
          <p:cNvSpPr txBox="1"/>
          <p:nvPr/>
        </p:nvSpPr>
        <p:spPr>
          <a:xfrm>
            <a:off x="9080204" y="4174166"/>
            <a:ext cx="7549116" cy="2062103"/>
          </a:xfrm>
          <a:prstGeom prst="rect">
            <a:avLst/>
          </a:prstGeom>
          <a:noFill/>
        </p:spPr>
        <p:txBody>
          <a:bodyPr wrap="square" rtlCol="0">
            <a:spAutoFit/>
          </a:bodyPr>
          <a:lstStyle/>
          <a:p>
            <a:r>
              <a:rPr lang="en-CA" sz="3200" b="1" dirty="0"/>
              <a:t>Julie</a:t>
            </a:r>
            <a:r>
              <a:rPr lang="en-CA" sz="3200" dirty="0"/>
              <a:t>, is a Board Director of a local youth development centre serving a 4-year term. The primary objective of volunteering is to gain leadership skills.</a:t>
            </a:r>
          </a:p>
        </p:txBody>
      </p:sp>
      <p:sp>
        <p:nvSpPr>
          <p:cNvPr id="6" name="TextBox 5">
            <a:extLst>
              <a:ext uri="{FF2B5EF4-FFF2-40B4-BE49-F238E27FC236}">
                <a16:creationId xmlns:a16="http://schemas.microsoft.com/office/drawing/2014/main" id="{DE31E76B-B661-16C9-553C-7BC0811D77F2}"/>
              </a:ext>
            </a:extLst>
          </p:cNvPr>
          <p:cNvSpPr txBox="1"/>
          <p:nvPr/>
        </p:nvSpPr>
        <p:spPr>
          <a:xfrm>
            <a:off x="1531088" y="6919523"/>
            <a:ext cx="7017489" cy="2554545"/>
          </a:xfrm>
          <a:prstGeom prst="rect">
            <a:avLst/>
          </a:prstGeom>
          <a:noFill/>
        </p:spPr>
        <p:txBody>
          <a:bodyPr wrap="square" rtlCol="0">
            <a:spAutoFit/>
          </a:bodyPr>
          <a:lstStyle/>
          <a:p>
            <a:r>
              <a:rPr lang="en-CA" sz="3200" b="1" dirty="0"/>
              <a:t>Jason</a:t>
            </a:r>
            <a:r>
              <a:rPr lang="en-US" sz="3200" dirty="0"/>
              <a:t> is volunteering at the local music festival,</a:t>
            </a:r>
            <a:r>
              <a:rPr lang="en-CA" sz="3200" dirty="0"/>
              <a:t> fulfilling a court mandate to do 10 hrs of community service work instead of a sentence due to a non-violent traffic violation.</a:t>
            </a:r>
          </a:p>
        </p:txBody>
      </p:sp>
      <p:sp>
        <p:nvSpPr>
          <p:cNvPr id="7" name="TextBox 6">
            <a:extLst>
              <a:ext uri="{FF2B5EF4-FFF2-40B4-BE49-F238E27FC236}">
                <a16:creationId xmlns:a16="http://schemas.microsoft.com/office/drawing/2014/main" id="{7DEF07D1-E612-57D3-40EB-F750A2C976CA}"/>
              </a:ext>
            </a:extLst>
          </p:cNvPr>
          <p:cNvSpPr txBox="1"/>
          <p:nvPr/>
        </p:nvSpPr>
        <p:spPr>
          <a:xfrm>
            <a:off x="9080204" y="6919523"/>
            <a:ext cx="7549116" cy="2554545"/>
          </a:xfrm>
          <a:prstGeom prst="rect">
            <a:avLst/>
          </a:prstGeom>
          <a:noFill/>
        </p:spPr>
        <p:txBody>
          <a:bodyPr wrap="square" rtlCol="0">
            <a:spAutoFit/>
          </a:bodyPr>
          <a:lstStyle/>
          <a:p>
            <a:r>
              <a:rPr lang="en-CA" sz="3200" b="1" dirty="0"/>
              <a:t>John</a:t>
            </a:r>
            <a:r>
              <a:rPr lang="en-US" sz="3200" dirty="0"/>
              <a:t> is a post-secondary student in a Community Development diploma program and is volunteering at the local community </a:t>
            </a:r>
            <a:r>
              <a:rPr lang="en-US" sz="3200" dirty="0" err="1"/>
              <a:t>centre</a:t>
            </a:r>
            <a:r>
              <a:rPr lang="en-US" sz="3200" dirty="0"/>
              <a:t> to earn practicum credits as partial fulfilment course requirements</a:t>
            </a:r>
            <a:r>
              <a:rPr lang="en-CA" sz="3200" dirty="0"/>
              <a:t>.</a:t>
            </a:r>
          </a:p>
        </p:txBody>
      </p:sp>
      <p:sp>
        <p:nvSpPr>
          <p:cNvPr id="8" name="Date Placeholder 5">
            <a:extLst>
              <a:ext uri="{FF2B5EF4-FFF2-40B4-BE49-F238E27FC236}">
                <a16:creationId xmlns:a16="http://schemas.microsoft.com/office/drawing/2014/main" id="{5F9DC770-9D25-8849-F477-11D76B4E6EFD}"/>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9" name="Slide Number Placeholder 7">
            <a:extLst>
              <a:ext uri="{FF2B5EF4-FFF2-40B4-BE49-F238E27FC236}">
                <a16:creationId xmlns:a16="http://schemas.microsoft.com/office/drawing/2014/main" id="{0FD2AF06-E800-0A75-5F33-CD46CB99470C}"/>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7</a:t>
            </a:fld>
            <a:endParaRPr lang="en-US"/>
          </a:p>
        </p:txBody>
      </p:sp>
      <p:sp>
        <p:nvSpPr>
          <p:cNvPr id="10" name="Footer Placeholder 8">
            <a:extLst>
              <a:ext uri="{FF2B5EF4-FFF2-40B4-BE49-F238E27FC236}">
                <a16:creationId xmlns:a16="http://schemas.microsoft.com/office/drawing/2014/main" id="{AEA2D451-AA6C-C98A-FFDA-AAE1E50596B7}"/>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208655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386C-96AD-243D-E8C1-84F9272BD56B}"/>
              </a:ext>
            </a:extLst>
          </p:cNvPr>
          <p:cNvSpPr>
            <a:spLocks noGrp="1"/>
          </p:cNvSpPr>
          <p:nvPr>
            <p:ph type="title"/>
          </p:nvPr>
        </p:nvSpPr>
        <p:spPr/>
        <p:txBody>
          <a:bodyPr/>
          <a:lstStyle/>
          <a:p>
            <a:r>
              <a:rPr lang="en-CA" dirty="0"/>
              <a:t>Volunteering?</a:t>
            </a:r>
          </a:p>
        </p:txBody>
      </p:sp>
      <p:sp>
        <p:nvSpPr>
          <p:cNvPr id="5" name="TextBox 4">
            <a:extLst>
              <a:ext uri="{FF2B5EF4-FFF2-40B4-BE49-F238E27FC236}">
                <a16:creationId xmlns:a16="http://schemas.microsoft.com/office/drawing/2014/main" id="{DD4121BA-57EC-7C47-C060-4D3734CDDDA1}"/>
              </a:ext>
            </a:extLst>
          </p:cNvPr>
          <p:cNvSpPr txBox="1"/>
          <p:nvPr/>
        </p:nvSpPr>
        <p:spPr>
          <a:xfrm>
            <a:off x="1531088" y="4364666"/>
            <a:ext cx="14612802" cy="4216539"/>
          </a:xfrm>
          <a:prstGeom prst="rect">
            <a:avLst/>
          </a:prstGeom>
          <a:noFill/>
        </p:spPr>
        <p:txBody>
          <a:bodyPr wrap="square" rtlCol="0">
            <a:spAutoFit/>
          </a:bodyPr>
          <a:lstStyle/>
          <a:p>
            <a:r>
              <a:rPr lang="en-CA" sz="4400" b="1" dirty="0"/>
              <a:t>U.N. Definition of Volunteering</a:t>
            </a:r>
          </a:p>
          <a:p>
            <a:endParaRPr lang="en-CA" sz="3200" b="1" dirty="0"/>
          </a:p>
          <a:p>
            <a:r>
              <a:rPr lang="en-US" sz="4000" dirty="0"/>
              <a:t>The terms volunteering, volunteerism and voluntary activities is understood to be “a wide range of activities undertaken of free will, for the general public good, for which monetary reward is not the principal motivating factor.” (A/RES/56/38)</a:t>
            </a:r>
            <a:endParaRPr lang="en-CA" sz="4000" dirty="0"/>
          </a:p>
          <a:p>
            <a:endParaRPr lang="en-CA" sz="3200" dirty="0"/>
          </a:p>
        </p:txBody>
      </p:sp>
      <p:sp>
        <p:nvSpPr>
          <p:cNvPr id="6" name="Date Placeholder 5">
            <a:extLst>
              <a:ext uri="{FF2B5EF4-FFF2-40B4-BE49-F238E27FC236}">
                <a16:creationId xmlns:a16="http://schemas.microsoft.com/office/drawing/2014/main" id="{F2A19324-A1FA-282C-5434-861D45B911E5}"/>
              </a:ext>
            </a:extLst>
          </p:cNvPr>
          <p:cNvSpPr>
            <a:spLocks noGrp="1"/>
          </p:cNvSpPr>
          <p:nvPr>
            <p:ph type="dt" sz="half" idx="10"/>
          </p:nvPr>
        </p:nvSpPr>
        <p:spPr>
          <a:xfrm>
            <a:off x="412812" y="9585857"/>
            <a:ext cx="1809258" cy="547688"/>
          </a:xfrm>
        </p:spPr>
        <p:txBody>
          <a:bodyPr/>
          <a:lstStyle/>
          <a:p>
            <a:fld id="{5F22C842-5D60-40DB-8381-CA16CE07311E}" type="datetime1">
              <a:rPr lang="en-US" smtClean="0"/>
              <a:t>5/14/24</a:t>
            </a:fld>
            <a:endParaRPr lang="en-US"/>
          </a:p>
        </p:txBody>
      </p:sp>
      <p:sp>
        <p:nvSpPr>
          <p:cNvPr id="7" name="Slide Number Placeholder 7">
            <a:extLst>
              <a:ext uri="{FF2B5EF4-FFF2-40B4-BE49-F238E27FC236}">
                <a16:creationId xmlns:a16="http://schemas.microsoft.com/office/drawing/2014/main" id="{BBCB5E04-A670-3261-A9AF-634B6B008CC0}"/>
              </a:ext>
            </a:extLst>
          </p:cNvPr>
          <p:cNvSpPr>
            <a:spLocks noGrp="1"/>
          </p:cNvSpPr>
          <p:nvPr>
            <p:ph type="sldNum" sz="quarter" idx="12"/>
          </p:nvPr>
        </p:nvSpPr>
        <p:spPr>
          <a:xfrm>
            <a:off x="14665662" y="9585854"/>
            <a:ext cx="3200400" cy="547688"/>
          </a:xfrm>
        </p:spPr>
        <p:txBody>
          <a:bodyPr/>
          <a:lstStyle/>
          <a:p>
            <a:fld id="{B6F15528-21DE-4FAA-801E-634DDDAF4B2B}" type="slidenum">
              <a:rPr lang="en-US" smtClean="0"/>
              <a:pPr/>
              <a:t>8</a:t>
            </a:fld>
            <a:endParaRPr lang="en-US"/>
          </a:p>
        </p:txBody>
      </p:sp>
      <p:sp>
        <p:nvSpPr>
          <p:cNvPr id="8" name="Footer Placeholder 8">
            <a:extLst>
              <a:ext uri="{FF2B5EF4-FFF2-40B4-BE49-F238E27FC236}">
                <a16:creationId xmlns:a16="http://schemas.microsoft.com/office/drawing/2014/main" id="{C3307BC5-0B32-A490-CEDF-4BDD427FCAD0}"/>
              </a:ext>
            </a:extLst>
          </p:cNvPr>
          <p:cNvSpPr>
            <a:spLocks noGrp="1"/>
          </p:cNvSpPr>
          <p:nvPr>
            <p:ph type="ftr" sz="quarter" idx="11"/>
          </p:nvPr>
        </p:nvSpPr>
        <p:spPr>
          <a:xfrm>
            <a:off x="2222071" y="9585857"/>
            <a:ext cx="12370289" cy="547686"/>
          </a:xfrm>
        </p:spPr>
        <p:txBody>
          <a:bodyPr/>
          <a:lstStyle/>
          <a:p>
            <a:r>
              <a:rPr lang="en-US" dirty="0"/>
              <a:t>© Volunteer Canada | volunteer.ca</a:t>
            </a:r>
          </a:p>
        </p:txBody>
      </p:sp>
    </p:spTree>
    <p:extLst>
      <p:ext uri="{BB962C8B-B14F-4D97-AF65-F5344CB8AC3E}">
        <p14:creationId xmlns:p14="http://schemas.microsoft.com/office/powerpoint/2010/main" val="3503512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ed and orange circular chart&#10;&#10;Description automatically generated with medium confidence">
            <a:extLst>
              <a:ext uri="{FF2B5EF4-FFF2-40B4-BE49-F238E27FC236}">
                <a16:creationId xmlns:a16="http://schemas.microsoft.com/office/drawing/2014/main" id="{F93AE3C7-E8F0-1175-7754-ACDBF00CB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9803" y="441832"/>
            <a:ext cx="8368393" cy="9845168"/>
          </a:xfrm>
          <a:prstGeom prst="rect">
            <a:avLst/>
          </a:prstGeom>
        </p:spPr>
      </p:pic>
    </p:spTree>
    <p:extLst>
      <p:ext uri="{BB962C8B-B14F-4D97-AF65-F5344CB8AC3E}">
        <p14:creationId xmlns:p14="http://schemas.microsoft.com/office/powerpoint/2010/main" val="3708569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3a9142f-9462-4f52-9e8c-3e1846533eb8" xsi:nil="true"/>
    <lcf76f155ced4ddcb4097134ff3c332f xmlns="406b7732-e698-4562-8843-b854a6c5011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4867997899B429E47BFD822D1B2F6" ma:contentTypeVersion="16" ma:contentTypeDescription="Create a new document." ma:contentTypeScope="" ma:versionID="62f6a10b1d8b3b44343b891ee310ef40">
  <xsd:schema xmlns:xsd="http://www.w3.org/2001/XMLSchema" xmlns:xs="http://www.w3.org/2001/XMLSchema" xmlns:p="http://schemas.microsoft.com/office/2006/metadata/properties" xmlns:ns2="406b7732-e698-4562-8843-b854a6c50117" xmlns:ns3="63a9142f-9462-4f52-9e8c-3e1846533eb8" targetNamespace="http://schemas.microsoft.com/office/2006/metadata/properties" ma:root="true" ma:fieldsID="68f555c4d68ee120bf0834de00069b0c" ns2:_="" ns3:_="">
    <xsd:import namespace="406b7732-e698-4562-8843-b854a6c50117"/>
    <xsd:import namespace="63a9142f-9462-4f52-9e8c-3e1846533e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6b7732-e698-4562-8843-b854a6c501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6329085-4765-441a-943c-be656b4f3c2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a9142f-9462-4f52-9e8c-3e1846533eb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46b6547-1267-4783-937e-8015f729ba04}" ma:internalName="TaxCatchAll" ma:showField="CatchAllData" ma:web="63a9142f-9462-4f52-9e8c-3e1846533eb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A4DAE4-228A-4CBA-BE48-9F56836D4099}">
  <ds:schemaRefs>
    <ds:schemaRef ds:uri="http://schemas.openxmlformats.org/package/2006/metadata/core-properties"/>
    <ds:schemaRef ds:uri="http://purl.org/dc/elements/1.1/"/>
    <ds:schemaRef ds:uri="http://schemas.microsoft.com/office/2006/documentManagement/types"/>
    <ds:schemaRef ds:uri="63a9142f-9462-4f52-9e8c-3e1846533eb8"/>
    <ds:schemaRef ds:uri="http://www.w3.org/XML/1998/namespace"/>
    <ds:schemaRef ds:uri="http://purl.org/dc/dcmitype/"/>
    <ds:schemaRef ds:uri="http://schemas.microsoft.com/office/2006/metadata/properties"/>
    <ds:schemaRef ds:uri="http://purl.org/dc/terms/"/>
    <ds:schemaRef ds:uri="406b7732-e698-4562-8843-b854a6c50117"/>
    <ds:schemaRef ds:uri="http://schemas.microsoft.com/office/infopath/2007/PartnerControls"/>
  </ds:schemaRefs>
</ds:datastoreItem>
</file>

<file path=customXml/itemProps2.xml><?xml version="1.0" encoding="utf-8"?>
<ds:datastoreItem xmlns:ds="http://schemas.openxmlformats.org/officeDocument/2006/customXml" ds:itemID="{C833AD73-DB9C-489D-9829-699478DFA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6b7732-e698-4562-8843-b854a6c50117"/>
    <ds:schemaRef ds:uri="63a9142f-9462-4f52-9e8c-3e1846533e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7D8644-8409-4886-8135-AD15F99C23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1177</TotalTime>
  <Words>4084</Words>
  <Application>Microsoft Macintosh PowerPoint</Application>
  <PresentationFormat>Custom</PresentationFormat>
  <Paragraphs>394</Paragraphs>
  <Slides>21</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Calibri (MS) Bold</vt:lpstr>
      <vt:lpstr>Calibri</vt:lpstr>
      <vt:lpstr>Arial Black</vt:lpstr>
      <vt:lpstr>Calibri (MS)</vt:lpstr>
      <vt:lpstr>Ink Free</vt:lpstr>
      <vt:lpstr>Arial</vt:lpstr>
      <vt:lpstr>Times New Roman</vt:lpstr>
      <vt:lpstr>Office Theme</vt:lpstr>
      <vt:lpstr>PowerPoint Presentation</vt:lpstr>
      <vt:lpstr>PowerPoint Presentation</vt:lpstr>
      <vt:lpstr>PowerPoint Presentation</vt:lpstr>
      <vt:lpstr>PowerPoint Presentation</vt:lpstr>
      <vt:lpstr>Today’s Discussion</vt:lpstr>
      <vt:lpstr>Pulse-taking: Urgency</vt:lpstr>
      <vt:lpstr>Discussion</vt:lpstr>
      <vt:lpstr>Volunteering?</vt:lpstr>
      <vt:lpstr>PowerPoint Presentation</vt:lpstr>
      <vt:lpstr>Reflection</vt:lpstr>
      <vt:lpstr>Volunteer Engagement is an Operational Function, Not a Program</vt:lpstr>
      <vt:lpstr>PowerPoint Presentation</vt:lpstr>
      <vt:lpstr>Reflections (Current Practice)</vt:lpstr>
      <vt:lpstr>PowerPoint Presentation</vt:lpstr>
      <vt:lpstr>Plan</vt:lpstr>
      <vt:lpstr>Outreach</vt:lpstr>
      <vt:lpstr>Engage and Support</vt:lpstr>
      <vt:lpstr>PowerPoint Presentation</vt:lpstr>
      <vt:lpstr>Practical Steps for Volunteer Management</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VMPC Slide Deck (June 1st)</dc:title>
  <dc:creator>Shaminda Perera</dc:creator>
  <cp:lastModifiedBy>Megan Conway</cp:lastModifiedBy>
  <cp:revision>680</cp:revision>
  <dcterms:created xsi:type="dcterms:W3CDTF">2006-08-16T00:00:00Z</dcterms:created>
  <dcterms:modified xsi:type="dcterms:W3CDTF">2024-05-15T02:05:48Z</dcterms:modified>
  <dc:identifier>DAFjYjlffgA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0x010100AB54867997899B429E47BFD822D1B2F6</vt:lpwstr>
  </property>
  <property fmtid="{D5CDD505-2E9C-101B-9397-08002B2CF9AE}" pid="3" name="MediaServiceImageTags">
    <vt:lpwstr/>
  </property>
</Properties>
</file>