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9" r:id="rId1"/>
  </p:sldMasterIdLst>
  <p:notesMasterIdLst>
    <p:notesMasterId r:id="rId22"/>
  </p:notesMasterIdLst>
  <p:sldIdLst>
    <p:sldId id="256" r:id="rId2"/>
    <p:sldId id="257" r:id="rId3"/>
    <p:sldId id="266" r:id="rId4"/>
    <p:sldId id="259" r:id="rId5"/>
    <p:sldId id="277" r:id="rId6"/>
    <p:sldId id="265" r:id="rId7"/>
    <p:sldId id="276" r:id="rId8"/>
    <p:sldId id="260" r:id="rId9"/>
    <p:sldId id="270" r:id="rId10"/>
    <p:sldId id="272" r:id="rId11"/>
    <p:sldId id="261" r:id="rId12"/>
    <p:sldId id="264" r:id="rId13"/>
    <p:sldId id="273" r:id="rId14"/>
    <p:sldId id="271" r:id="rId15"/>
    <p:sldId id="262" r:id="rId16"/>
    <p:sldId id="268" r:id="rId17"/>
    <p:sldId id="263" r:id="rId18"/>
    <p:sldId id="269" r:id="rId19"/>
    <p:sldId id="275" r:id="rId20"/>
    <p:sldId id="278" r:id="rId21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92"/>
    <p:restoredTop sz="95588"/>
  </p:normalViewPr>
  <p:slideViewPr>
    <p:cSldViewPr snapToGrid="0">
      <p:cViewPr varScale="1">
        <p:scale>
          <a:sx n="100" d="100"/>
          <a:sy n="100" d="100"/>
        </p:scale>
        <p:origin x="11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E59E2-3880-4748-9D31-CE5646022E2B}" type="datetimeFigureOut">
              <a:rPr lang="en-US" smtClean="0"/>
              <a:t>5/14/24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382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575"/>
            <a:ext cx="548640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675"/>
            <a:ext cx="2971800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3B3E09-DA6C-034C-B934-5DAF83A08DD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LAND ACKNOWLEDGEMENT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Light Bulb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39571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When would you not use this hack?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04714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we need a motion for that?</a:t>
            </a:r>
          </a:p>
          <a:p>
            <a:r>
              <a:rPr lang="en-US" dirty="0"/>
              <a:t>Not about voting. </a:t>
            </a:r>
          </a:p>
          <a:p>
            <a:r>
              <a:rPr lang="en-US" dirty="0"/>
              <a:t>Roberts Rules</a:t>
            </a:r>
          </a:p>
          <a:p>
            <a:r>
              <a:rPr lang="en-US" dirty="0"/>
              <a:t>Legally important</a:t>
            </a:r>
          </a:p>
          <a:p>
            <a:r>
              <a:rPr lang="en-US" dirty="0"/>
              <a:t>Dissention????</a:t>
            </a:r>
          </a:p>
          <a:p>
            <a:r>
              <a:rPr lang="en-US" dirty="0"/>
              <a:t>ASK FOR EXAMPLES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917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Approval of agenda?</a:t>
            </a:r>
          </a:p>
          <a:p>
            <a:r>
              <a:rPr lang="en-US" dirty="0"/>
              <a:t>What are things that should be formally decided and and recorded in the minutes?</a:t>
            </a:r>
          </a:p>
          <a:p>
            <a:r>
              <a:rPr lang="en-US" dirty="0"/>
              <a:t>Do you need to approve the ED Report, financial report (acceptance perhaps) </a:t>
            </a:r>
          </a:p>
          <a:p>
            <a:r>
              <a:rPr lang="en-US" dirty="0"/>
              <a:t>Forward looking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34888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 have a template I can send</a:t>
            </a:r>
          </a:p>
          <a:p>
            <a:r>
              <a:rPr lang="en-US" dirty="0"/>
              <a:t>Show of hands vs verbal approval</a:t>
            </a:r>
          </a:p>
          <a:p>
            <a:r>
              <a:rPr lang="en-US" dirty="0"/>
              <a:t>Sample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5183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Quote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541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How many have invited outside guests to a board meeting?</a:t>
            </a:r>
          </a:p>
          <a:p>
            <a:r>
              <a:rPr lang="en-US" dirty="0"/>
              <a:t>Examples?</a:t>
            </a:r>
          </a:p>
          <a:p>
            <a:r>
              <a:rPr lang="en-US" dirty="0"/>
              <a:t>Why or why not </a:t>
            </a:r>
          </a:p>
          <a:p>
            <a:r>
              <a:rPr lang="en-US" dirty="0"/>
              <a:t>Not decision oriented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4579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Examples of outside guests you have attended your board meetings</a:t>
            </a:r>
          </a:p>
          <a:p>
            <a:r>
              <a:rPr lang="en-US" dirty="0"/>
              <a:t>Suggest someone</a:t>
            </a:r>
          </a:p>
          <a:p>
            <a:r>
              <a:rPr lang="en-US" dirty="0"/>
              <a:t>Volunteer to invite them</a:t>
            </a:r>
          </a:p>
          <a:p>
            <a:r>
              <a:rPr lang="en-US" dirty="0"/>
              <a:t>Put guest session in your calendar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8325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can happen if we just ask? Good questions need not have good answers, or answers a t all.</a:t>
            </a:r>
          </a:p>
          <a:p>
            <a:r>
              <a:rPr lang="en-US" dirty="0"/>
              <a:t>Operational bent to questions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3652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12432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Which of the five hacks will you try????</a:t>
            </a:r>
          </a:p>
          <a:p>
            <a:r>
              <a:rPr lang="en-US" dirty="0"/>
              <a:t>Hands up </a:t>
            </a:r>
          </a:p>
          <a:p>
            <a:r>
              <a:rPr lang="en-US" dirty="0"/>
              <a:t>When?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824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meant by a “hack” these days?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0594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789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Handout</a:t>
            </a:r>
          </a:p>
          <a:p>
            <a:r>
              <a:rPr lang="en-US" dirty="0"/>
              <a:t>18 months is better</a:t>
            </a:r>
          </a:p>
          <a:p>
            <a:r>
              <a:rPr lang="en-US" dirty="0"/>
              <a:t>Not a list of dates</a:t>
            </a:r>
          </a:p>
          <a:p>
            <a:r>
              <a:rPr lang="en-US" dirty="0"/>
              <a:t>What do I mean by routine items?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646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ELSE?</a:t>
            </a:r>
          </a:p>
          <a:p>
            <a:r>
              <a:rPr lang="en-US" dirty="0"/>
              <a:t>How many meetings for each – some twice a year?</a:t>
            </a:r>
          </a:p>
          <a:p>
            <a:r>
              <a:rPr lang="en-US" dirty="0"/>
              <a:t>Board Room Guest</a:t>
            </a:r>
          </a:p>
          <a:p>
            <a:r>
              <a:rPr lang="en-US" dirty="0"/>
              <a:t>How much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38589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183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Examples from the group for each new policy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89230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do you see as the DOWNSIDE?</a:t>
            </a:r>
          </a:p>
          <a:p>
            <a:r>
              <a:rPr lang="en-US" dirty="0"/>
              <a:t>ONGOING ADJUSTMENT</a:t>
            </a:r>
          </a:p>
          <a:p>
            <a:r>
              <a:rPr lang="en-US" dirty="0"/>
              <a:t>Rather than a standard agenda</a:t>
            </a:r>
          </a:p>
          <a:p>
            <a:r>
              <a:rPr lang="en-US" dirty="0"/>
              <a:t>Agenda differs from meeting to meeting </a:t>
            </a:r>
          </a:p>
          <a:p>
            <a:endParaRPr lang="en-US" dirty="0"/>
          </a:p>
          <a:p>
            <a:r>
              <a:rPr lang="en-US" dirty="0"/>
              <a:t>CHECK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575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much about the Board as about the chair</a:t>
            </a:r>
          </a:p>
          <a:p>
            <a:r>
              <a:rPr lang="en-US" dirty="0"/>
              <a:t>Who here are board chairs?</a:t>
            </a:r>
          </a:p>
          <a:p>
            <a:r>
              <a:rPr lang="en-US" dirty="0"/>
              <a:t>Asking for feedback need not be scary</a:t>
            </a:r>
          </a:p>
          <a:p>
            <a:r>
              <a:rPr lang="en-US" dirty="0"/>
              <a:t>New chairs or experienced chairs</a:t>
            </a:r>
          </a:p>
          <a:p>
            <a:r>
              <a:rPr lang="en-US" dirty="0"/>
              <a:t>Not every chair will want 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1474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Suggested questions</a:t>
            </a:r>
          </a:p>
          <a:p>
            <a:r>
              <a:rPr lang="en-US" dirty="0"/>
              <a:t>What questions, would you ask? </a:t>
            </a:r>
          </a:p>
          <a:p>
            <a:r>
              <a:rPr lang="en-US" dirty="0"/>
              <a:t>How are we doing as a board?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B3E09-DA6C-034C-B934-5DAF83A08DD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116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1BAC83-21C8-9249-B507-0817EAF1B98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1"/>
          <p:cNvSpPr>
            <a:spLocks noChangeArrowheads="1"/>
          </p:cNvSpPr>
          <p:nvPr userDrawn="1"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dirty="0">
              <a:latin typeface="Tahoma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4065306-3A3F-8C4B-9A43-6952919E81F5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5481C1-1B00-AF43-9639-E863BC62692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A69F1F-1BD0-B04B-AC3E-6042B344482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BDBB02-9DDB-0C42-9119-AFE3F0FC7F2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13CC10-4CD5-B640-A642-73F763EA492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7F7C36-7A17-4549-977D-67F42F90F8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CB4CB4-3554-7B4A-A715-33F5A23FD24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850B59-2FE3-5D45-982C-09A1FF9D68B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E2C444-AB48-5A47-8A5E-CC88C3E77EBD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19930B7-6C2A-3641-BEF8-6495B11B131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Rectangle 11"/>
          <p:cNvSpPr>
            <a:spLocks noChangeArrowheads="1"/>
          </p:cNvSpPr>
          <p:nvPr userDrawn="1"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kumimoji="1" lang="en-US" altLang="en-US" sz="2400" dirty="0">
              <a:latin typeface="Tahoma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  <p:sldLayoutId id="2147483916" r:id="rId7"/>
    <p:sldLayoutId id="2147483917" r:id="rId8"/>
    <p:sldLayoutId id="2147483918" r:id="rId9"/>
    <p:sldLayoutId id="2147483919" r:id="rId10"/>
    <p:sldLayoutId id="2147483920" r:id="rId1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2D4C2-F483-1892-B2A9-6B3664831DD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cs typeface="Cavolini" panose="020B0604020202020204" pitchFamily="34" charset="0"/>
              </a:rPr>
              <a:t>5</a:t>
            </a:r>
            <a:r>
              <a:rPr lang="en-US" dirty="0"/>
              <a:t> Governance HaCks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24B4F4-C374-545E-93AB-864ECD7AB5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Meeting the Moment</a:t>
            </a:r>
          </a:p>
          <a:p>
            <a:r>
              <a:rPr lang="en-US" sz="2000" dirty="0"/>
              <a:t>Volunteer Leadership Symposium</a:t>
            </a:r>
          </a:p>
          <a:p>
            <a:r>
              <a:rPr lang="en-US" sz="2000" dirty="0"/>
              <a:t>Kings Volunteer Resource Centre</a:t>
            </a:r>
          </a:p>
          <a:p>
            <a:r>
              <a:rPr lang="en-US" sz="2000" dirty="0"/>
              <a:t>May 15,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177891-15C8-FBCF-3484-94B5E3BD75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457" y="6336982"/>
            <a:ext cx="2610485" cy="66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877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F4EC0-7DF2-D422-5FD6-2B39D5EFC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D6676-4DC3-6EF2-B6AC-5B0858FBF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5829300" cy="4876800"/>
          </a:xfrm>
        </p:spPr>
        <p:txBody>
          <a:bodyPr/>
          <a:lstStyle/>
          <a:p>
            <a:r>
              <a:rPr lang="en-US" dirty="0"/>
              <a:t>Read out or distribute a sheet with the questions (2) </a:t>
            </a:r>
          </a:p>
          <a:p>
            <a:r>
              <a:rPr lang="en-US" dirty="0"/>
              <a:t>Provide paper and pencil</a:t>
            </a:r>
          </a:p>
          <a:p>
            <a:r>
              <a:rPr lang="en-US" dirty="0"/>
              <a:t>Allow the 5 -8 minutes of quiet time</a:t>
            </a:r>
          </a:p>
          <a:p>
            <a:r>
              <a:rPr lang="en-US" dirty="0"/>
              <a:t>Hear from each person without comments (go around)</a:t>
            </a:r>
          </a:p>
          <a:p>
            <a:r>
              <a:rPr lang="en-US" dirty="0"/>
              <a:t>Ask for additions or other comments</a:t>
            </a:r>
          </a:p>
          <a:p>
            <a:r>
              <a:rPr lang="en-US" dirty="0"/>
              <a:t>Chair’s response</a:t>
            </a:r>
          </a:p>
          <a:p>
            <a:r>
              <a:rPr lang="en-US" dirty="0"/>
              <a:t>Commitment make some changes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E08346-CB6B-1474-B694-F7D791D42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D5BEBA-BDE6-D996-D843-6302463A0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D42525-4AE5-52BC-56DB-F9C45D7B1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8" name="Picture 7" descr="A pencil on a paper&#10;&#10;Description automatically generated">
            <a:extLst>
              <a:ext uri="{FF2B5EF4-FFF2-40B4-BE49-F238E27FC236}">
                <a16:creationId xmlns:a16="http://schemas.microsoft.com/office/drawing/2014/main" id="{06BB4EE2-725F-E10E-C018-FF9C99D67B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4038600"/>
            <a:ext cx="2857500" cy="158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058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3FC3E-FEFA-9B9A-36B4-EDC0221D2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Hack 3. Board Meeting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D0E989-7EEB-7F3C-8FE4-1F8C129013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/>
              <a:t>Do We </a:t>
            </a:r>
            <a:r>
              <a:rPr lang="en-US" i="1" dirty="0"/>
              <a:t>N</a:t>
            </a:r>
            <a:r>
              <a:rPr lang="en-US" i="1"/>
              <a:t>eed a Motion for That</a:t>
            </a:r>
            <a:r>
              <a:rPr lang="en-US" i="1" dirty="0"/>
              <a:t>? </a:t>
            </a:r>
          </a:p>
          <a:p>
            <a:r>
              <a:rPr lang="en-US" dirty="0"/>
              <a:t>What organizational matters ought to be marked by a formal, and minuted, board decision?</a:t>
            </a:r>
          </a:p>
          <a:p>
            <a:pPr lvl="1"/>
            <a:r>
              <a:rPr lang="en-US" dirty="0"/>
              <a:t>Motion, seconder &amp; vote</a:t>
            </a:r>
          </a:p>
          <a:p>
            <a:pPr lvl="1"/>
            <a:r>
              <a:rPr lang="en-US" dirty="0"/>
              <a:t>Test for consensus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6700F-32CB-FBE9-42FB-EE07DC971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1CA035-EBD0-BD90-926F-59C5BA5AD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914338-B4DA-29FE-A98C-4FBA5C1A0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</p:spTree>
    <p:extLst>
      <p:ext uri="{BB962C8B-B14F-4D97-AF65-F5344CB8AC3E}">
        <p14:creationId xmlns:p14="http://schemas.microsoft.com/office/powerpoint/2010/main" val="2109220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AD2362-D468-664D-A67C-70D6A8273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formal board decisions?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FCA92-49A4-9E3E-1699-93A33C41C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Approval of the budget or revised budget</a:t>
            </a:r>
          </a:p>
          <a:p>
            <a:r>
              <a:rPr lang="en-US" sz="2000" dirty="0"/>
              <a:t>Approval of a new or revised policy</a:t>
            </a:r>
          </a:p>
          <a:p>
            <a:r>
              <a:rPr lang="en-US" sz="2000" dirty="0"/>
              <a:t>Acceptance of ED evaluation</a:t>
            </a:r>
          </a:p>
          <a:p>
            <a:r>
              <a:rPr lang="en-US" sz="2000" dirty="0"/>
              <a:t>Appointment of board officers</a:t>
            </a:r>
          </a:p>
          <a:p>
            <a:r>
              <a:rPr lang="en-US" sz="2000" dirty="0"/>
              <a:t>Approval of a new strategic plan</a:t>
            </a:r>
          </a:p>
          <a:p>
            <a:r>
              <a:rPr lang="en-US" sz="2000" dirty="0"/>
              <a:t>Approval of change in ED’s compensation</a:t>
            </a:r>
          </a:p>
          <a:p>
            <a:r>
              <a:rPr lang="en-US" sz="2000" dirty="0"/>
              <a:t>Approval of organizational-wide wage increase</a:t>
            </a:r>
          </a:p>
          <a:p>
            <a:r>
              <a:rPr lang="en-US" sz="2000" dirty="0"/>
              <a:t>Establishment of a reserve fund</a:t>
            </a:r>
          </a:p>
          <a:p>
            <a:r>
              <a:rPr lang="en-US" sz="2000" dirty="0"/>
              <a:t>Approval of expenditure from a reserve fund</a:t>
            </a:r>
          </a:p>
          <a:p>
            <a:r>
              <a:rPr lang="en-US" sz="2000" dirty="0"/>
              <a:t>Hiring or termination of the ED</a:t>
            </a:r>
          </a:p>
          <a:p>
            <a:r>
              <a:rPr lang="en-US" sz="2000" dirty="0"/>
              <a:t>Acceptance of a board resignation</a:t>
            </a:r>
          </a:p>
          <a:p>
            <a:r>
              <a:rPr lang="en-US" sz="2000" dirty="0"/>
              <a:t>Appointment of an acting board member</a:t>
            </a:r>
          </a:p>
          <a:p>
            <a:r>
              <a:rPr lang="en-US" sz="2000" dirty="0"/>
              <a:t>Approval of a loan, mortgage or expanded line of credit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38939A-4ED8-29F5-5148-9EFE79E30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D7420D-66BF-DC4D-DD82-6AC79277B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56AC25-4CB6-E8A9-CA5E-453BD647D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</p:spTree>
    <p:extLst>
      <p:ext uri="{BB962C8B-B14F-4D97-AF65-F5344CB8AC3E}">
        <p14:creationId xmlns:p14="http://schemas.microsoft.com/office/powerpoint/2010/main" val="3831779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96963E-2DE3-8E9E-99D7-1EDD09502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formal decision matters?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84F37-3704-BD88-0F79-6B5A596E19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Letter to the Minister </a:t>
            </a:r>
          </a:p>
          <a:p>
            <a:r>
              <a:rPr lang="en-US" dirty="0"/>
              <a:t>Special thank you</a:t>
            </a:r>
          </a:p>
          <a:p>
            <a:r>
              <a:rPr lang="en-US" dirty="0"/>
              <a:t>Show of appreciation </a:t>
            </a:r>
          </a:p>
          <a:p>
            <a:r>
              <a:rPr lang="en-US" dirty="0"/>
              <a:t>Acceptance of a risk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22D046-531C-BC7B-5551-C7A67F21A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97CCF4-A1D2-834A-3211-B11EE2F52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19EFF-9B30-9D13-2C00-3259E5CD7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278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248720-6BFE-7E03-ED92-D10A93819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83389E5-CEDB-B5DA-D72E-978222105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09B50F-81F9-EFA5-843D-3E415FA77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CB4CB4-3554-7B4A-A715-33F5A23FD240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6" name="Picture 5" descr="A close-up of a welcome sign&#10;&#10;Description automatically generated">
            <a:extLst>
              <a:ext uri="{FF2B5EF4-FFF2-40B4-BE49-F238E27FC236}">
                <a16:creationId xmlns:a16="http://schemas.microsoft.com/office/drawing/2014/main" id="{1659DB6C-B35B-85FB-08A0-7351F7D1D6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1079500"/>
            <a:ext cx="7772400" cy="449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37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73B8E-195B-E6C9-5D17-28AF970BB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Hack 4. Invite a guest to your boardroom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52917-5E8B-4567-52A9-99C5B4BB4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Cultivate a bigger picture</a:t>
            </a:r>
          </a:p>
          <a:p>
            <a:r>
              <a:rPr lang="en-US" dirty="0"/>
              <a:t>Look beyond your own organization</a:t>
            </a:r>
          </a:p>
          <a:p>
            <a:r>
              <a:rPr lang="en-US" dirty="0"/>
              <a:t>Think about the future</a:t>
            </a:r>
          </a:p>
          <a:p>
            <a:r>
              <a:rPr lang="en-US" dirty="0"/>
              <a:t>Make for a more interesting board meeting</a:t>
            </a:r>
          </a:p>
          <a:p>
            <a:r>
              <a:rPr lang="en-US" dirty="0"/>
              <a:t>Change the board routine </a:t>
            </a:r>
          </a:p>
          <a:p>
            <a:r>
              <a:rPr lang="en-US" dirty="0"/>
              <a:t>Make your organization more visible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E3301D-9AC2-C42E-1F29-2BD2FD22B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26665E-A78A-AE4D-F79E-C2F8CE08C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B7DB11-B257-FC82-CA06-9735CE092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</p:spTree>
    <p:extLst>
      <p:ext uri="{BB962C8B-B14F-4D97-AF65-F5344CB8AC3E}">
        <p14:creationId xmlns:p14="http://schemas.microsoft.com/office/powerpoint/2010/main" val="305808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2C932-67DF-9471-B47D-762360696D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Guests in the board room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0EBED6-929F-1F16-B44E-21CFEC93D6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9928"/>
            <a:ext cx="5981700" cy="4876800"/>
          </a:xfrm>
        </p:spPr>
        <p:txBody>
          <a:bodyPr/>
          <a:lstStyle/>
          <a:p>
            <a:r>
              <a:rPr lang="en-US" dirty="0"/>
              <a:t>Who to invite?</a:t>
            </a:r>
          </a:p>
          <a:p>
            <a:r>
              <a:rPr lang="en-US" dirty="0"/>
              <a:t>Formal presentation?</a:t>
            </a:r>
          </a:p>
          <a:p>
            <a:r>
              <a:rPr lang="en-US" dirty="0"/>
              <a:t>Fee / gift</a:t>
            </a:r>
          </a:p>
          <a:p>
            <a:r>
              <a:rPr lang="en-US" dirty="0"/>
              <a:t>Invite staff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BF2D68-CC12-1292-54CC-29F83A549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5A51C8-6587-80E4-DD0F-3F0437520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3B6129-4D0C-648C-0C44-D807109D4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pic>
        <p:nvPicPr>
          <p:cNvPr id="10" name="Picture 9" descr="A brown welcome mat with black text&#10;&#10;Description automatically generated">
            <a:extLst>
              <a:ext uri="{FF2B5EF4-FFF2-40B4-BE49-F238E27FC236}">
                <a16:creationId xmlns:a16="http://schemas.microsoft.com/office/drawing/2014/main" id="{987CFF13-FEF5-A5AD-60A0-7D87C781AA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200" y="3111500"/>
            <a:ext cx="24003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432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FEED4-49AC-A539-BCB3-2F9004643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5. Don’t ask “are there any questions?”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9273D-D6C4-A50B-14CA-D6112D75E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sometimes happens when we invite questions? </a:t>
            </a:r>
          </a:p>
          <a:p>
            <a:r>
              <a:rPr lang="en-US" dirty="0"/>
              <a:t>How can we we do a better job asking the board for input or improving their understanding of more insightful questions?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357628-B19A-8014-36FE-C53032810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5A5164-2B52-46A6-49F1-5D4E4C135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9DF6B1-3DC7-3611-AF74-88E05CEA2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</p:spTree>
    <p:extLst>
      <p:ext uri="{BB962C8B-B14F-4D97-AF65-F5344CB8AC3E}">
        <p14:creationId xmlns:p14="http://schemas.microsoft.com/office/powerpoint/2010/main" val="250156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95FF0-B23F-D24B-2DCF-DEA6B5EFF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“better”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1A5C04-3F1C-7E9F-3626-D6C80177B1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What </a:t>
            </a:r>
            <a:r>
              <a:rPr lang="en-CA" i="1" dirty="0"/>
              <a:t>worries/likes </a:t>
            </a:r>
            <a:r>
              <a:rPr lang="en-CA" dirty="0"/>
              <a:t>do board members have about where we are?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How does the committee's proposal reflect our organizational priorities?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Are there some bigger picture matters we should be considering here?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What are some less operational matters we need to focus on?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What concerns do you have that I have not reported on?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In what ways could I report this information in a more helpful way?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Do we have a policy on this matter, or do we need one?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What regular practices could we put in place to make this better?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What aspects of this initiative excites you?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What are the implications of this for staff?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Do we know how are other organizations doing this?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CA" dirty="0"/>
              <a:t>What are our organizational aspiration on this item?</a:t>
            </a:r>
          </a:p>
          <a:p>
            <a:r>
              <a:rPr lang="en-CA" dirty="0"/>
              <a:t> 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545F8-9295-B872-38D8-FE201CBFC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C942E0-9A82-24CD-0C0D-3A9B7BB460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56593B-6B5D-66E3-95DE-3FB523C3D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</p:spTree>
    <p:extLst>
      <p:ext uri="{BB962C8B-B14F-4D97-AF65-F5344CB8AC3E}">
        <p14:creationId xmlns:p14="http://schemas.microsoft.com/office/powerpoint/2010/main" val="8972328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C3662-340B-5A76-A6AE-F889DDBEF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Hacks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EAA05-B768-5A9C-80C3-2D744A0D9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/>
              <a:t> Board Calendar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A “Friendly” Chair Check In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Your Own Rules of Order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Guests in the Board Room</a:t>
            </a:r>
          </a:p>
          <a:p>
            <a:pPr>
              <a:buFont typeface="Wingdings" pitchFamily="2" charset="2"/>
              <a:buChar char="q"/>
            </a:pPr>
            <a:r>
              <a:rPr lang="en-US" dirty="0"/>
              <a:t> Do Not Ask (Are there any questions?)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802778-3D38-FACD-27F3-7364D7D5A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FF5F68-2C3C-2E1A-AA43-D835DFE51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210721-F722-7260-8F67-BAD55E2C1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</p:spTree>
    <p:extLst>
      <p:ext uri="{BB962C8B-B14F-4D97-AF65-F5344CB8AC3E}">
        <p14:creationId xmlns:p14="http://schemas.microsoft.com/office/powerpoint/2010/main" val="781676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C3662-340B-5A76-A6AE-F889DDBEF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Five Hacks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2EAA05-B768-5A9C-80C3-2D744A0D9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Board calendar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 “friendly” chair check-In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Your own “Rules of Order”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Invite guests to your board room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Do not ask “are there any questions”?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802778-3D38-FACD-27F3-7364D7D5A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FF5F68-2C3C-2E1A-AA43-D835DFE51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210721-F722-7260-8F67-BAD55E2C1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</p:spTree>
    <p:extLst>
      <p:ext uri="{BB962C8B-B14F-4D97-AF65-F5344CB8AC3E}">
        <p14:creationId xmlns:p14="http://schemas.microsoft.com/office/powerpoint/2010/main" val="1902422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79E63-98EE-5370-6E88-A02E2F6DB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83CB2C-E8BE-72A8-A8CB-9D4F714CA6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7BFF62-FF17-518E-DAAA-A51653920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C41987-C366-7339-D37C-609F33E05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745B8-9046-8BA5-1DFE-7199B3BA1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093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5A035-8B23-F667-6489-CB20EB031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Hack 1: Board Calendar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F08BA-8EBC-239B-8F44-83D1B10243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5892800" cy="4876800"/>
          </a:xfrm>
        </p:spPr>
        <p:txBody>
          <a:bodyPr>
            <a:normAutofit fontScale="92500"/>
          </a:bodyPr>
          <a:lstStyle/>
          <a:p>
            <a:r>
              <a:rPr lang="en-US" dirty="0"/>
              <a:t>Annual board work and meeting plan </a:t>
            </a:r>
          </a:p>
          <a:p>
            <a:r>
              <a:rPr lang="en-US" dirty="0"/>
              <a:t>Schedule of the main governance matters the board </a:t>
            </a:r>
            <a:r>
              <a:rPr lang="en-US" i="1" dirty="0"/>
              <a:t>should address </a:t>
            </a:r>
            <a:r>
              <a:rPr lang="en-US" dirty="0"/>
              <a:t>over the year ahead</a:t>
            </a:r>
          </a:p>
          <a:p>
            <a:r>
              <a:rPr lang="en-US" dirty="0"/>
              <a:t>Schedule of governance matters the board </a:t>
            </a:r>
            <a:r>
              <a:rPr lang="en-US" i="1" dirty="0"/>
              <a:t>wants to address </a:t>
            </a:r>
            <a:r>
              <a:rPr lang="en-US" dirty="0"/>
              <a:t>over the year ahead</a:t>
            </a:r>
          </a:p>
          <a:p>
            <a:r>
              <a:rPr lang="en-US" dirty="0"/>
              <a:t>Calendar need not include routine board agenda items (e.g. approval of minutes)</a:t>
            </a:r>
          </a:p>
          <a:p>
            <a:r>
              <a:rPr lang="en-US" dirty="0"/>
              <a:t>May include both board and committee meetings</a:t>
            </a:r>
          </a:p>
          <a:p>
            <a:r>
              <a:rPr lang="en-US" dirty="0"/>
              <a:t>May include special events where board member presence and/or participation is expected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AD82A7-6226-3277-9E8D-090BF6322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5" name="Content Placeholder 4" descr="A calendar with a red and white page&#10;&#10;Description automatically generated">
            <a:extLst>
              <a:ext uri="{FF2B5EF4-FFF2-40B4-BE49-F238E27FC236}">
                <a16:creationId xmlns:a16="http://schemas.microsoft.com/office/drawing/2014/main" id="{26C10572-A63E-029C-8E40-D794196560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008" y="533400"/>
            <a:ext cx="3173984" cy="2380488"/>
          </a:xfrm>
          <a:prstGeom prst="rect">
            <a:avLst/>
          </a:prstGeom>
        </p:spPr>
      </p:pic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3D8040BF-F27A-465C-7DED-A60FA30E4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26C1DC03-2FD9-0FA6-5DD5-7A9CDDD753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</p:spTree>
    <p:extLst>
      <p:ext uri="{BB962C8B-B14F-4D97-AF65-F5344CB8AC3E}">
        <p14:creationId xmlns:p14="http://schemas.microsoft.com/office/powerpoint/2010/main" val="1756765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90FE7-3D6D-C55A-7314-72F8582C7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calendar: should include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9D29E-0777-858C-A7FC-22A0882C7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Evaluation of the executive director </a:t>
            </a:r>
          </a:p>
          <a:p>
            <a:r>
              <a:rPr lang="en-US" dirty="0"/>
              <a:t>Board recruitment (directors and officers)</a:t>
            </a:r>
          </a:p>
          <a:p>
            <a:r>
              <a:rPr lang="en-US" dirty="0"/>
              <a:t>Scheduling and organization of AGM</a:t>
            </a:r>
          </a:p>
          <a:p>
            <a:r>
              <a:rPr lang="en-US" dirty="0"/>
              <a:t>Approval of the annual budget</a:t>
            </a:r>
          </a:p>
          <a:p>
            <a:r>
              <a:rPr lang="en-US" dirty="0"/>
              <a:t>Quarterly financial report </a:t>
            </a:r>
          </a:p>
          <a:p>
            <a:r>
              <a:rPr lang="en-US" dirty="0"/>
              <a:t>Discussion of specific strategic goals</a:t>
            </a:r>
          </a:p>
          <a:p>
            <a:r>
              <a:rPr lang="en-US" dirty="0"/>
              <a:t>Review of at least one board-focused policy</a:t>
            </a:r>
          </a:p>
          <a:p>
            <a:r>
              <a:rPr lang="en-US" dirty="0"/>
              <a:t>Review of one operational policy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50C3D7-F55D-2CF5-0B75-B8627EDE4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6" name="Picture 5" descr="A swiss army knife with a red handle&#10;&#10;Description automatically generated">
            <a:extLst>
              <a:ext uri="{FF2B5EF4-FFF2-40B4-BE49-F238E27FC236}">
                <a16:creationId xmlns:a16="http://schemas.microsoft.com/office/drawing/2014/main" id="{3D794145-05C8-B3E5-95CF-4424B9BA10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079" y="5145278"/>
            <a:ext cx="2616721" cy="1694434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86852F-43A3-BD98-6835-EF0EB3CC2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00F7998-4EB8-1B76-F514-F095202E3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</p:spTree>
    <p:extLst>
      <p:ext uri="{BB962C8B-B14F-4D97-AF65-F5344CB8AC3E}">
        <p14:creationId xmlns:p14="http://schemas.microsoft.com/office/powerpoint/2010/main" val="4024409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AB7799-AE33-01B4-5BC7-9DB0DD76C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7FB25F6-4318-B6B7-C57C-ADA5AF2D2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71FD05-42A0-3E95-CEF6-351518286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CB4CB4-3554-7B4A-A715-33F5A23FD240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9C7DEA5F-8E03-BE0A-C2A9-3EC8AF5E18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69301"/>
              </p:ext>
            </p:extLst>
          </p:nvPr>
        </p:nvGraphicFramePr>
        <p:xfrm>
          <a:off x="647700" y="1318260"/>
          <a:ext cx="7848600" cy="50292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42910319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1788568080"/>
                    </a:ext>
                  </a:extLst>
                </a:gridCol>
                <a:gridCol w="2019300">
                  <a:extLst>
                    <a:ext uri="{9D8B030D-6E8A-4147-A177-3AD203B41FA5}">
                      <a16:colId xmlns:a16="http://schemas.microsoft.com/office/drawing/2014/main" val="793044333"/>
                    </a:ext>
                  </a:extLst>
                </a:gridCol>
                <a:gridCol w="1663700">
                  <a:extLst>
                    <a:ext uri="{9D8B030D-6E8A-4147-A177-3AD203B41FA5}">
                      <a16:colId xmlns:a16="http://schemas.microsoft.com/office/drawing/2014/main" val="15877891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APRIL</a:t>
                      </a:r>
                    </a:p>
                    <a:p>
                      <a:r>
                        <a:rPr lang="en-US" sz="1200" b="0" dirty="0"/>
                        <a:t>Monday, April 22</a:t>
                      </a:r>
                    </a:p>
                    <a:p>
                      <a:endParaRPr lang="en-US" dirty="0"/>
                    </a:p>
                    <a:p>
                      <a:r>
                        <a:rPr lang="en-US" sz="1200" b="0" dirty="0"/>
                        <a:t>AGM Planning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MAY</a:t>
                      </a:r>
                    </a:p>
                    <a:p>
                      <a:r>
                        <a:rPr lang="en-US" sz="1200" b="0" dirty="0"/>
                        <a:t>Monday, May 20</a:t>
                      </a:r>
                    </a:p>
                    <a:p>
                      <a:endParaRPr lang="en-US" dirty="0"/>
                    </a:p>
                    <a:p>
                      <a:r>
                        <a:rPr lang="en-US" sz="1200" b="0" dirty="0"/>
                        <a:t>REVIEW GOAL #2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JUNE</a:t>
                      </a:r>
                    </a:p>
                    <a:p>
                      <a:endParaRPr lang="en-US" dirty="0"/>
                    </a:p>
                    <a:p>
                      <a:r>
                        <a:rPr lang="en-US" sz="1200" b="0" dirty="0"/>
                        <a:t>ANNUAL GENERAL MEETING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JULY</a:t>
                      </a:r>
                    </a:p>
                    <a:p>
                      <a:endParaRPr lang="en-US" dirty="0"/>
                    </a:p>
                    <a:p>
                      <a:r>
                        <a:rPr lang="en-US" sz="1200" b="0" dirty="0"/>
                        <a:t>NO BOARD MEETING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821673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AUGUST</a:t>
                      </a:r>
                    </a:p>
                    <a:p>
                      <a:endParaRPr lang="en-US" b="1" dirty="0"/>
                    </a:p>
                    <a:p>
                      <a:r>
                        <a:rPr lang="en-US" sz="1200" b="0" dirty="0"/>
                        <a:t>BOARD-STAFF BBQ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SEPTEMBER</a:t>
                      </a:r>
                    </a:p>
                    <a:p>
                      <a:endParaRPr lang="en-US" b="1" dirty="0"/>
                    </a:p>
                    <a:p>
                      <a:r>
                        <a:rPr lang="en-US" sz="1200" b="0" dirty="0"/>
                        <a:t>REVIEW GOAL #3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OCTOBER</a:t>
                      </a:r>
                    </a:p>
                    <a:p>
                      <a:endParaRPr lang="en-US" b="1" dirty="0"/>
                    </a:p>
                    <a:p>
                      <a:r>
                        <a:rPr lang="en-US" sz="1200" b="0" dirty="0"/>
                        <a:t>REVIEW POLICIES X &amp; 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NOVEMBER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9101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DECEMBER</a:t>
                      </a:r>
                    </a:p>
                    <a:p>
                      <a:endParaRPr lang="en-US" b="1" dirty="0"/>
                    </a:p>
                    <a:p>
                      <a:r>
                        <a:rPr lang="en-US" sz="1200" b="0" dirty="0"/>
                        <a:t>QUARTERLY FINANCIAL REPORT</a:t>
                      </a:r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JANUARY</a:t>
                      </a:r>
                    </a:p>
                    <a:p>
                      <a:endParaRPr lang="en-US" b="1" dirty="0"/>
                    </a:p>
                    <a:p>
                      <a:r>
                        <a:rPr lang="en-US" sz="1200" b="0" dirty="0"/>
                        <a:t>ED EVALUATION</a:t>
                      </a:r>
                    </a:p>
                    <a:p>
                      <a:r>
                        <a:rPr lang="en-US" sz="1200" b="0" dirty="0"/>
                        <a:t>RECRUITMENT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FEBRUARY</a:t>
                      </a:r>
                    </a:p>
                    <a:p>
                      <a:endParaRPr lang="en-US" dirty="0"/>
                    </a:p>
                    <a:p>
                      <a:r>
                        <a:rPr lang="en-US" sz="1200" dirty="0"/>
                        <a:t>GUEST SPEAKER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MARCH</a:t>
                      </a:r>
                    </a:p>
                    <a:p>
                      <a:endParaRPr lang="en-US" b="1" dirty="0"/>
                    </a:p>
                    <a:p>
                      <a:r>
                        <a:rPr lang="en-US" sz="1200" b="0" dirty="0"/>
                        <a:t>BUDGET APPROVAL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69045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06963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BFB2B-1CDC-262A-C459-A2A77F8C27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Calendar: might include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DCDC11-374C-5EDC-9397-2F9924A00B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 of the bylaws</a:t>
            </a:r>
          </a:p>
          <a:p>
            <a:r>
              <a:rPr lang="en-US" dirty="0"/>
              <a:t>Creation of a new board-focused policy</a:t>
            </a:r>
          </a:p>
          <a:p>
            <a:r>
              <a:rPr lang="en-US" dirty="0"/>
              <a:t>Creation of a new operational policy</a:t>
            </a:r>
          </a:p>
          <a:p>
            <a:r>
              <a:rPr lang="en-US" dirty="0"/>
              <a:t>A plan to embark of a new strategic plan</a:t>
            </a:r>
          </a:p>
          <a:p>
            <a:pPr lvl="1"/>
            <a:r>
              <a:rPr lang="en-US" dirty="0"/>
              <a:t>What, when, how &amp; who</a:t>
            </a:r>
          </a:p>
          <a:p>
            <a:pPr lvl="1"/>
            <a:r>
              <a:rPr lang="en-US" dirty="0"/>
              <a:t>Establishment of a committee</a:t>
            </a:r>
          </a:p>
          <a:p>
            <a:r>
              <a:rPr lang="en-US" dirty="0"/>
              <a:t>Board self-evaluation</a:t>
            </a:r>
          </a:p>
          <a:p>
            <a:r>
              <a:rPr lang="en-US" dirty="0"/>
              <a:t>Board education session</a:t>
            </a:r>
          </a:p>
          <a:p>
            <a:r>
              <a:rPr lang="en-US" dirty="0"/>
              <a:t>Guest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664BCA-358A-4C66-E639-663A39690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78062E-6996-B11A-FA4B-5B7765158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85E7EC-E593-566D-BC1F-DFF961E660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</p:spTree>
    <p:extLst>
      <p:ext uri="{BB962C8B-B14F-4D97-AF65-F5344CB8AC3E}">
        <p14:creationId xmlns:p14="http://schemas.microsoft.com/office/powerpoint/2010/main" val="3944271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2247C-2F5F-D34B-9825-1A61F6EF6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Calendar = Board Agenda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E7899C-7A04-8AE9-9CFB-B9B55BB10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6438900" cy="4876800"/>
          </a:xfrm>
        </p:spPr>
        <p:txBody>
          <a:bodyPr/>
          <a:lstStyle/>
          <a:p>
            <a:r>
              <a:rPr lang="en-US" dirty="0"/>
              <a:t>Calendar plan ought to drive board meeting agendas</a:t>
            </a:r>
          </a:p>
          <a:p>
            <a:r>
              <a:rPr lang="en-US" dirty="0"/>
              <a:t>Main users: Chair and ED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EF6CE9-9258-9133-9AC5-5D39427D1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DBC09A-80F3-0715-9E70-9A849F24E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736C37-1A84-8DAC-1133-B4FD435C7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8" name="Picture 7" descr="A red car with white wheels&#10;&#10;Description automatically generated">
            <a:extLst>
              <a:ext uri="{FF2B5EF4-FFF2-40B4-BE49-F238E27FC236}">
                <a16:creationId xmlns:a16="http://schemas.microsoft.com/office/drawing/2014/main" id="{710C0909-0EB1-0495-D76A-68B7DF6B6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300" y="4318000"/>
            <a:ext cx="28067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60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3285A-4B04-D06A-A88E-07C578A03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Hack 2. A Friendly “Chair Check-in”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91AEA-7D61-71AF-506B-BF5FE530DE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Thirty-minute board room exercise</a:t>
            </a:r>
          </a:p>
          <a:p>
            <a:r>
              <a:rPr lang="en-US" dirty="0"/>
              <a:t>Agenda “other business” </a:t>
            </a:r>
          </a:p>
          <a:p>
            <a:r>
              <a:rPr lang="en-US" dirty="0"/>
              <a:t>A bit of a board self-evaluation</a:t>
            </a:r>
          </a:p>
          <a:p>
            <a:r>
              <a:rPr lang="en-US" dirty="0"/>
              <a:t>Goal</a:t>
            </a:r>
          </a:p>
          <a:p>
            <a:pPr lvl="1"/>
            <a:r>
              <a:rPr lang="en-US" dirty="0"/>
              <a:t>Offers a clearer board mandate to the chair</a:t>
            </a:r>
          </a:p>
          <a:p>
            <a:pPr lvl="1"/>
            <a:r>
              <a:rPr lang="en-US" dirty="0"/>
              <a:t>Encourages board reflection</a:t>
            </a:r>
          </a:p>
          <a:p>
            <a:r>
              <a:rPr lang="en-US" dirty="0"/>
              <a:t>New board chair and seasoned board chairs</a:t>
            </a:r>
          </a:p>
          <a:p>
            <a:r>
              <a:rPr lang="en-US" dirty="0"/>
              <a:t>ED should participate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60ACF8-15D4-EB75-F346-AF98A06F1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35CCAC-95A3-BAF0-04A5-58F03DB563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01DF9-35F6-56B1-BEAA-60907A0CD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</p:spTree>
    <p:extLst>
      <p:ext uri="{BB962C8B-B14F-4D97-AF65-F5344CB8AC3E}">
        <p14:creationId xmlns:p14="http://schemas.microsoft.com/office/powerpoint/2010/main" val="29329685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8CC43-00DE-41B4-2D75-A6D9D2D0B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Board chair “check in” questions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4E6E0-9648-4D4B-0B90-78D2A1983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Given where we are as an organization, what do we, need to focus on more in our board meetings?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Are there things that we could probably focus less on?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Are there things I do well in managing our board meetings?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Are there some things I could change in managing our board meetings?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33902-B16C-E935-64AB-FB7274755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3679DC-4D63-F642-8788-E1B9075CB562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4B5141-B0D6-EAEE-7B7B-74CFBB134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CA" dirty="0"/>
              <a:t>May 15, 2024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60AB1B-3269-F9D9-E598-21E12F460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Governing Good</a:t>
            </a:r>
          </a:p>
        </p:txBody>
      </p:sp>
    </p:spTree>
    <p:extLst>
      <p:ext uri="{BB962C8B-B14F-4D97-AF65-F5344CB8AC3E}">
        <p14:creationId xmlns:p14="http://schemas.microsoft.com/office/powerpoint/2010/main" val="26753522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Theme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409</TotalTime>
  <Words>1320</Words>
  <Application>Microsoft Macintosh PowerPoint</Application>
  <PresentationFormat>On-screen Show (4:3)</PresentationFormat>
  <Paragraphs>292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Tahoma</vt:lpstr>
      <vt:lpstr>Wingdings</vt:lpstr>
      <vt:lpstr>Default Theme</vt:lpstr>
      <vt:lpstr>5 Governance HaCks</vt:lpstr>
      <vt:lpstr>The Five Hacks </vt:lpstr>
      <vt:lpstr>Hack 1: Board Calendar</vt:lpstr>
      <vt:lpstr>Board calendar: should include</vt:lpstr>
      <vt:lpstr>PowerPoint Presentation</vt:lpstr>
      <vt:lpstr>Board Calendar: might include</vt:lpstr>
      <vt:lpstr>Board Calendar = Board Agenda </vt:lpstr>
      <vt:lpstr>Hack 2. A Friendly “Chair Check-in”</vt:lpstr>
      <vt:lpstr>Board chair “check in” questions </vt:lpstr>
      <vt:lpstr>Exercise steps</vt:lpstr>
      <vt:lpstr>Hack 3. Board Meeting Rules</vt:lpstr>
      <vt:lpstr>Key formal board decisions?</vt:lpstr>
      <vt:lpstr>Other formal decision matters?</vt:lpstr>
      <vt:lpstr>PowerPoint Presentation</vt:lpstr>
      <vt:lpstr>Hack 4. Invite a guest to your boardroom</vt:lpstr>
      <vt:lpstr>Guests in the board room</vt:lpstr>
      <vt:lpstr>5. Don’t ask “are there any questions?”</vt:lpstr>
      <vt:lpstr>Some “better” questions</vt:lpstr>
      <vt:lpstr>The Five Hacks 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Governance HaCks</dc:title>
  <dc:creator>E Grant MacDonald</dc:creator>
  <cp:lastModifiedBy>E Grant MacDonald</cp:lastModifiedBy>
  <cp:revision>16</cp:revision>
  <cp:lastPrinted>2024-05-13T14:29:51Z</cp:lastPrinted>
  <dcterms:created xsi:type="dcterms:W3CDTF">2024-04-04T11:25:26Z</dcterms:created>
  <dcterms:modified xsi:type="dcterms:W3CDTF">2024-05-14T14:24:50Z</dcterms:modified>
</cp:coreProperties>
</file>