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handoutMasterIdLst>
    <p:handoutMasterId r:id="rId30"/>
  </p:handoutMasterIdLst>
  <p:sldIdLst>
    <p:sldId id="256" r:id="rId2"/>
    <p:sldId id="257" r:id="rId3"/>
    <p:sldId id="273"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4" r:id="rId20"/>
    <p:sldId id="275" r:id="rId21"/>
    <p:sldId id="276" r:id="rId22"/>
    <p:sldId id="277" r:id="rId23"/>
    <p:sldId id="278" r:id="rId24"/>
    <p:sldId id="279" r:id="rId25"/>
    <p:sldId id="281" r:id="rId26"/>
    <p:sldId id="282" r:id="rId27"/>
    <p:sldId id="283" r:id="rId28"/>
    <p:sldId id="280" r:id="rId29"/>
  </p:sldIdLst>
  <p:sldSz cx="12192000" cy="6858000"/>
  <p:notesSz cx="7010400"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3688" autoAdjust="0"/>
  </p:normalViewPr>
  <p:slideViewPr>
    <p:cSldViewPr snapToGrid="0">
      <p:cViewPr varScale="1">
        <p:scale>
          <a:sx n="40" d="100"/>
          <a:sy n="40" d="100"/>
        </p:scale>
        <p:origin x="1020" y="5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23" d="100"/>
          <a:sy n="23" d="100"/>
        </p:scale>
        <p:origin x="1142" y="53"/>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F4E76A-717B-48F6-94C3-28906FE09FE4}"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7AFE01D0-53B3-40E3-B507-CBA8307DCBAF}">
      <dgm:prSet custT="1"/>
      <dgm:spPr/>
      <dgm:t>
        <a:bodyPr/>
        <a:lstStyle/>
        <a:p>
          <a:r>
            <a:rPr lang="en-CA" sz="2800" dirty="0"/>
            <a:t>The </a:t>
          </a:r>
          <a:r>
            <a:rPr lang="en-CA" sz="2800" b="1" i="1" dirty="0"/>
            <a:t>Volunteer Protection Act</a:t>
          </a:r>
          <a:r>
            <a:rPr lang="en-CA" sz="2800" dirty="0"/>
            <a:t> requires that the volunteer must have been: </a:t>
          </a:r>
          <a:endParaRPr lang="en-US" sz="2800" dirty="0"/>
        </a:p>
      </dgm:t>
    </dgm:pt>
    <dgm:pt modelId="{A9615B69-7836-44DA-8915-59AE2A6566B9}" type="parTrans" cxnId="{1B05D0C3-DB7A-43C7-B60D-CD5308A33AE1}">
      <dgm:prSet/>
      <dgm:spPr/>
      <dgm:t>
        <a:bodyPr/>
        <a:lstStyle/>
        <a:p>
          <a:endParaRPr lang="en-US"/>
        </a:p>
      </dgm:t>
    </dgm:pt>
    <dgm:pt modelId="{36AAD916-5D97-4562-80E9-BDDD60CBD01C}" type="sibTrans" cxnId="{1B05D0C3-DB7A-43C7-B60D-CD5308A33AE1}">
      <dgm:prSet/>
      <dgm:spPr/>
      <dgm:t>
        <a:bodyPr/>
        <a:lstStyle/>
        <a:p>
          <a:endParaRPr lang="en-US"/>
        </a:p>
      </dgm:t>
    </dgm:pt>
    <dgm:pt modelId="{6904CE51-98D4-4D7A-899A-AD851DA03487}">
      <dgm:prSet custT="1"/>
      <dgm:spPr/>
      <dgm:t>
        <a:bodyPr/>
        <a:lstStyle/>
        <a:p>
          <a:r>
            <a:rPr lang="en-CA" sz="2800" dirty="0"/>
            <a:t>acting “within the scope of his/her authority” within the organization at the time of the act or omission (i.e. as a Board member)</a:t>
          </a:r>
          <a:endParaRPr lang="en-US" sz="2800" dirty="0"/>
        </a:p>
      </dgm:t>
    </dgm:pt>
    <dgm:pt modelId="{7D0D1D25-93AA-4DC2-868F-013AD7B758F1}" type="parTrans" cxnId="{A0F9CA48-D2E6-4941-88DB-B48DD3617719}">
      <dgm:prSet/>
      <dgm:spPr/>
      <dgm:t>
        <a:bodyPr/>
        <a:lstStyle/>
        <a:p>
          <a:endParaRPr lang="en-US"/>
        </a:p>
      </dgm:t>
    </dgm:pt>
    <dgm:pt modelId="{7753A5E4-CCA2-47CC-AC9D-C66459F23B71}" type="sibTrans" cxnId="{A0F9CA48-D2E6-4941-88DB-B48DD3617719}">
      <dgm:prSet/>
      <dgm:spPr/>
      <dgm:t>
        <a:bodyPr/>
        <a:lstStyle/>
        <a:p>
          <a:endParaRPr lang="en-US"/>
        </a:p>
      </dgm:t>
    </dgm:pt>
    <dgm:pt modelId="{B4157076-75DB-4FD0-9DB2-13200B4C051A}">
      <dgm:prSet custT="1"/>
      <dgm:spPr/>
      <dgm:t>
        <a:bodyPr/>
        <a:lstStyle/>
        <a:p>
          <a:r>
            <a:rPr lang="en-CA" sz="2800" dirty="0"/>
            <a:t>and that the volunteer was properly licensed or certified to carry out that activity, if the law required any such licenses or certification.</a:t>
          </a:r>
          <a:endParaRPr lang="en-US" sz="2800" dirty="0"/>
        </a:p>
      </dgm:t>
    </dgm:pt>
    <dgm:pt modelId="{F8D316B2-6AFF-4C63-ADD9-9AEB100907E8}" type="parTrans" cxnId="{055D4659-5C93-4FD1-A49B-AA161FCED12B}">
      <dgm:prSet/>
      <dgm:spPr/>
      <dgm:t>
        <a:bodyPr/>
        <a:lstStyle/>
        <a:p>
          <a:endParaRPr lang="en-US"/>
        </a:p>
      </dgm:t>
    </dgm:pt>
    <dgm:pt modelId="{B146FA52-4CA1-4E4F-A82B-063EDD5AFFEA}" type="sibTrans" cxnId="{055D4659-5C93-4FD1-A49B-AA161FCED12B}">
      <dgm:prSet/>
      <dgm:spPr/>
      <dgm:t>
        <a:bodyPr/>
        <a:lstStyle/>
        <a:p>
          <a:endParaRPr lang="en-US"/>
        </a:p>
      </dgm:t>
    </dgm:pt>
    <dgm:pt modelId="{80B7D551-A81F-416A-B243-EE7EF3D080B4}" type="pres">
      <dgm:prSet presAssocID="{12F4E76A-717B-48F6-94C3-28906FE09FE4}" presName="linear" presStyleCnt="0">
        <dgm:presLayoutVars>
          <dgm:animLvl val="lvl"/>
          <dgm:resizeHandles val="exact"/>
        </dgm:presLayoutVars>
      </dgm:prSet>
      <dgm:spPr/>
    </dgm:pt>
    <dgm:pt modelId="{E362FCEA-5C9D-48E0-8E15-9E7D543A8D3C}" type="pres">
      <dgm:prSet presAssocID="{7AFE01D0-53B3-40E3-B507-CBA8307DCBAF}" presName="parentText" presStyleLbl="node1" presStyleIdx="0" presStyleCnt="3">
        <dgm:presLayoutVars>
          <dgm:chMax val="0"/>
          <dgm:bulletEnabled val="1"/>
        </dgm:presLayoutVars>
      </dgm:prSet>
      <dgm:spPr/>
    </dgm:pt>
    <dgm:pt modelId="{D8E57552-FAEA-457D-9E0A-66323C5C29B5}" type="pres">
      <dgm:prSet presAssocID="{36AAD916-5D97-4562-80E9-BDDD60CBD01C}" presName="spacer" presStyleCnt="0"/>
      <dgm:spPr/>
    </dgm:pt>
    <dgm:pt modelId="{9F7D3601-454B-4782-842B-F9C0084E0C03}" type="pres">
      <dgm:prSet presAssocID="{6904CE51-98D4-4D7A-899A-AD851DA03487}" presName="parentText" presStyleLbl="node1" presStyleIdx="1" presStyleCnt="3">
        <dgm:presLayoutVars>
          <dgm:chMax val="0"/>
          <dgm:bulletEnabled val="1"/>
        </dgm:presLayoutVars>
      </dgm:prSet>
      <dgm:spPr/>
    </dgm:pt>
    <dgm:pt modelId="{8C9F8F83-221B-4843-BBF8-92284FE90599}" type="pres">
      <dgm:prSet presAssocID="{7753A5E4-CCA2-47CC-AC9D-C66459F23B71}" presName="spacer" presStyleCnt="0"/>
      <dgm:spPr/>
    </dgm:pt>
    <dgm:pt modelId="{884A0557-7B6F-4DF4-8998-17B3A0789FB7}" type="pres">
      <dgm:prSet presAssocID="{B4157076-75DB-4FD0-9DB2-13200B4C051A}" presName="parentText" presStyleLbl="node1" presStyleIdx="2" presStyleCnt="3">
        <dgm:presLayoutVars>
          <dgm:chMax val="0"/>
          <dgm:bulletEnabled val="1"/>
        </dgm:presLayoutVars>
      </dgm:prSet>
      <dgm:spPr/>
    </dgm:pt>
  </dgm:ptLst>
  <dgm:cxnLst>
    <dgm:cxn modelId="{15EBD560-2FC4-4C4B-A6C1-6C2B61D14589}" type="presOf" srcId="{B4157076-75DB-4FD0-9DB2-13200B4C051A}" destId="{884A0557-7B6F-4DF4-8998-17B3A0789FB7}" srcOrd="0" destOrd="0" presId="urn:microsoft.com/office/officeart/2005/8/layout/vList2"/>
    <dgm:cxn modelId="{A0F9CA48-D2E6-4941-88DB-B48DD3617719}" srcId="{12F4E76A-717B-48F6-94C3-28906FE09FE4}" destId="{6904CE51-98D4-4D7A-899A-AD851DA03487}" srcOrd="1" destOrd="0" parTransId="{7D0D1D25-93AA-4DC2-868F-013AD7B758F1}" sibTransId="{7753A5E4-CCA2-47CC-AC9D-C66459F23B71}"/>
    <dgm:cxn modelId="{055D4659-5C93-4FD1-A49B-AA161FCED12B}" srcId="{12F4E76A-717B-48F6-94C3-28906FE09FE4}" destId="{B4157076-75DB-4FD0-9DB2-13200B4C051A}" srcOrd="2" destOrd="0" parTransId="{F8D316B2-6AFF-4C63-ADD9-9AEB100907E8}" sibTransId="{B146FA52-4CA1-4E4F-A82B-063EDD5AFFEA}"/>
    <dgm:cxn modelId="{A4B410BF-DD23-4669-86B4-70D0019CF5F1}" type="presOf" srcId="{12F4E76A-717B-48F6-94C3-28906FE09FE4}" destId="{80B7D551-A81F-416A-B243-EE7EF3D080B4}" srcOrd="0" destOrd="0" presId="urn:microsoft.com/office/officeart/2005/8/layout/vList2"/>
    <dgm:cxn modelId="{1B05D0C3-DB7A-43C7-B60D-CD5308A33AE1}" srcId="{12F4E76A-717B-48F6-94C3-28906FE09FE4}" destId="{7AFE01D0-53B3-40E3-B507-CBA8307DCBAF}" srcOrd="0" destOrd="0" parTransId="{A9615B69-7836-44DA-8915-59AE2A6566B9}" sibTransId="{36AAD916-5D97-4562-80E9-BDDD60CBD01C}"/>
    <dgm:cxn modelId="{A65466CF-E527-42F9-888B-2C503EC24C54}" type="presOf" srcId="{6904CE51-98D4-4D7A-899A-AD851DA03487}" destId="{9F7D3601-454B-4782-842B-F9C0084E0C03}" srcOrd="0" destOrd="0" presId="urn:microsoft.com/office/officeart/2005/8/layout/vList2"/>
    <dgm:cxn modelId="{7BC0D9F5-BA48-402F-B665-17A33916F31D}" type="presOf" srcId="{7AFE01D0-53B3-40E3-B507-CBA8307DCBAF}" destId="{E362FCEA-5C9D-48E0-8E15-9E7D543A8D3C}" srcOrd="0" destOrd="0" presId="urn:microsoft.com/office/officeart/2005/8/layout/vList2"/>
    <dgm:cxn modelId="{50509615-893D-4261-9BBB-E11AD89FD218}" type="presParOf" srcId="{80B7D551-A81F-416A-B243-EE7EF3D080B4}" destId="{E362FCEA-5C9D-48E0-8E15-9E7D543A8D3C}" srcOrd="0" destOrd="0" presId="urn:microsoft.com/office/officeart/2005/8/layout/vList2"/>
    <dgm:cxn modelId="{3B8BCF86-5DEE-4B37-84E5-CAD0E38F1183}" type="presParOf" srcId="{80B7D551-A81F-416A-B243-EE7EF3D080B4}" destId="{D8E57552-FAEA-457D-9E0A-66323C5C29B5}" srcOrd="1" destOrd="0" presId="urn:microsoft.com/office/officeart/2005/8/layout/vList2"/>
    <dgm:cxn modelId="{8EE6F678-39C2-4F1B-BFF1-B416AC4E0AF5}" type="presParOf" srcId="{80B7D551-A81F-416A-B243-EE7EF3D080B4}" destId="{9F7D3601-454B-4782-842B-F9C0084E0C03}" srcOrd="2" destOrd="0" presId="urn:microsoft.com/office/officeart/2005/8/layout/vList2"/>
    <dgm:cxn modelId="{E17D40E0-08B3-4F85-A592-3C4552F59E93}" type="presParOf" srcId="{80B7D551-A81F-416A-B243-EE7EF3D080B4}" destId="{8C9F8F83-221B-4843-BBF8-92284FE90599}" srcOrd="3" destOrd="0" presId="urn:microsoft.com/office/officeart/2005/8/layout/vList2"/>
    <dgm:cxn modelId="{BBCB3930-B772-4A4F-A719-3ADB9170425B}" type="presParOf" srcId="{80B7D551-A81F-416A-B243-EE7EF3D080B4}" destId="{884A0557-7B6F-4DF4-8998-17B3A0789FB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B6BB2A-861B-4250-89BA-E4C81BB7AD8A}"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7D68D049-7C08-4423-8E3A-C64C18C329F0}">
      <dgm:prSet/>
      <dgm:spPr/>
      <dgm:t>
        <a:bodyPr/>
        <a:lstStyle/>
        <a:p>
          <a:r>
            <a:rPr lang="en-CA" dirty="0"/>
            <a:t>Michael Coyle JD, CPHR</a:t>
          </a:r>
          <a:endParaRPr lang="en-US" dirty="0"/>
        </a:p>
      </dgm:t>
    </dgm:pt>
    <dgm:pt modelId="{18C3104D-EE82-41CF-BDE3-E03B8BFA6F79}" type="parTrans" cxnId="{8BC44E95-2F06-43BA-8D8C-22311A663020}">
      <dgm:prSet/>
      <dgm:spPr/>
      <dgm:t>
        <a:bodyPr/>
        <a:lstStyle/>
        <a:p>
          <a:endParaRPr lang="en-US"/>
        </a:p>
      </dgm:t>
    </dgm:pt>
    <dgm:pt modelId="{746092AB-2207-4C3B-8898-5F405EAB05F9}" type="sibTrans" cxnId="{8BC44E95-2F06-43BA-8D8C-22311A663020}">
      <dgm:prSet/>
      <dgm:spPr/>
      <dgm:t>
        <a:bodyPr/>
        <a:lstStyle/>
        <a:p>
          <a:endParaRPr lang="en-US"/>
        </a:p>
      </dgm:t>
    </dgm:pt>
    <dgm:pt modelId="{FD3BEF6E-8F14-49D8-A175-C05F0CB14F8A}">
      <dgm:prSet/>
      <dgm:spPr/>
      <dgm:t>
        <a:bodyPr/>
        <a:lstStyle/>
        <a:p>
          <a:r>
            <a:rPr lang="en-CA"/>
            <a:t>Contact: michaelcoyle.ca</a:t>
          </a:r>
          <a:endParaRPr lang="en-US"/>
        </a:p>
      </dgm:t>
    </dgm:pt>
    <dgm:pt modelId="{CC4D5FA6-45F9-4B44-BD58-C2E60A7C8E42}" type="parTrans" cxnId="{0B4CC44D-77FF-4FBE-A6B9-0E441D5A9667}">
      <dgm:prSet/>
      <dgm:spPr/>
      <dgm:t>
        <a:bodyPr/>
        <a:lstStyle/>
        <a:p>
          <a:endParaRPr lang="en-US"/>
        </a:p>
      </dgm:t>
    </dgm:pt>
    <dgm:pt modelId="{9E63E864-5AC5-4231-B1E3-4FCBA014CBF7}" type="sibTrans" cxnId="{0B4CC44D-77FF-4FBE-A6B9-0E441D5A9667}">
      <dgm:prSet/>
      <dgm:spPr/>
      <dgm:t>
        <a:bodyPr/>
        <a:lstStyle/>
        <a:p>
          <a:endParaRPr lang="en-US"/>
        </a:p>
      </dgm:t>
    </dgm:pt>
    <dgm:pt modelId="{110653C1-5236-4336-AF22-BB3AEE76B54B}" type="pres">
      <dgm:prSet presAssocID="{8BB6BB2A-861B-4250-89BA-E4C81BB7AD8A}" presName="linear" presStyleCnt="0">
        <dgm:presLayoutVars>
          <dgm:animLvl val="lvl"/>
          <dgm:resizeHandles val="exact"/>
        </dgm:presLayoutVars>
      </dgm:prSet>
      <dgm:spPr/>
    </dgm:pt>
    <dgm:pt modelId="{A668CF01-5C68-4EC6-B8F5-F0BD9E5AA5C3}" type="pres">
      <dgm:prSet presAssocID="{7D68D049-7C08-4423-8E3A-C64C18C329F0}" presName="parentText" presStyleLbl="node1" presStyleIdx="0" presStyleCnt="2">
        <dgm:presLayoutVars>
          <dgm:chMax val="0"/>
          <dgm:bulletEnabled val="1"/>
        </dgm:presLayoutVars>
      </dgm:prSet>
      <dgm:spPr/>
    </dgm:pt>
    <dgm:pt modelId="{27D4B30F-44CD-42F4-B00C-7105DC3299EA}" type="pres">
      <dgm:prSet presAssocID="{746092AB-2207-4C3B-8898-5F405EAB05F9}" presName="spacer" presStyleCnt="0"/>
      <dgm:spPr/>
    </dgm:pt>
    <dgm:pt modelId="{2081B6F2-A998-400A-9074-B11E2C936D03}" type="pres">
      <dgm:prSet presAssocID="{FD3BEF6E-8F14-49D8-A175-C05F0CB14F8A}" presName="parentText" presStyleLbl="node1" presStyleIdx="1" presStyleCnt="2">
        <dgm:presLayoutVars>
          <dgm:chMax val="0"/>
          <dgm:bulletEnabled val="1"/>
        </dgm:presLayoutVars>
      </dgm:prSet>
      <dgm:spPr/>
    </dgm:pt>
  </dgm:ptLst>
  <dgm:cxnLst>
    <dgm:cxn modelId="{0B4CC44D-77FF-4FBE-A6B9-0E441D5A9667}" srcId="{8BB6BB2A-861B-4250-89BA-E4C81BB7AD8A}" destId="{FD3BEF6E-8F14-49D8-A175-C05F0CB14F8A}" srcOrd="1" destOrd="0" parTransId="{CC4D5FA6-45F9-4B44-BD58-C2E60A7C8E42}" sibTransId="{9E63E864-5AC5-4231-B1E3-4FCBA014CBF7}"/>
    <dgm:cxn modelId="{8BC44E95-2F06-43BA-8D8C-22311A663020}" srcId="{8BB6BB2A-861B-4250-89BA-E4C81BB7AD8A}" destId="{7D68D049-7C08-4423-8E3A-C64C18C329F0}" srcOrd="0" destOrd="0" parTransId="{18C3104D-EE82-41CF-BDE3-E03B8BFA6F79}" sibTransId="{746092AB-2207-4C3B-8898-5F405EAB05F9}"/>
    <dgm:cxn modelId="{E9B2EBA4-1462-410B-9171-02127EEC7D65}" type="presOf" srcId="{7D68D049-7C08-4423-8E3A-C64C18C329F0}" destId="{A668CF01-5C68-4EC6-B8F5-F0BD9E5AA5C3}" srcOrd="0" destOrd="0" presId="urn:microsoft.com/office/officeart/2005/8/layout/vList2"/>
    <dgm:cxn modelId="{35973BAB-DDC0-4B1C-9AE0-2017A5DEA118}" type="presOf" srcId="{FD3BEF6E-8F14-49D8-A175-C05F0CB14F8A}" destId="{2081B6F2-A998-400A-9074-B11E2C936D03}" srcOrd="0" destOrd="0" presId="urn:microsoft.com/office/officeart/2005/8/layout/vList2"/>
    <dgm:cxn modelId="{3B3A9BD1-EB70-4591-9F90-DB4FE22F93B6}" type="presOf" srcId="{8BB6BB2A-861B-4250-89BA-E4C81BB7AD8A}" destId="{110653C1-5236-4336-AF22-BB3AEE76B54B}" srcOrd="0" destOrd="0" presId="urn:microsoft.com/office/officeart/2005/8/layout/vList2"/>
    <dgm:cxn modelId="{FC2DAA32-E5F9-462D-B21B-FE11CB5436AB}" type="presParOf" srcId="{110653C1-5236-4336-AF22-BB3AEE76B54B}" destId="{A668CF01-5C68-4EC6-B8F5-F0BD9E5AA5C3}" srcOrd="0" destOrd="0" presId="urn:microsoft.com/office/officeart/2005/8/layout/vList2"/>
    <dgm:cxn modelId="{DF5FBFC4-0DE0-447C-B24B-342F3E07D9A2}" type="presParOf" srcId="{110653C1-5236-4336-AF22-BB3AEE76B54B}" destId="{27D4B30F-44CD-42F4-B00C-7105DC3299EA}" srcOrd="1" destOrd="0" presId="urn:microsoft.com/office/officeart/2005/8/layout/vList2"/>
    <dgm:cxn modelId="{58159F6F-B586-47DB-8112-33D6EDB7D2BB}" type="presParOf" srcId="{110653C1-5236-4336-AF22-BB3AEE76B54B}" destId="{2081B6F2-A998-400A-9074-B11E2C936D03}"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62FCEA-5C9D-48E0-8E15-9E7D543A8D3C}">
      <dsp:nvSpPr>
        <dsp:cNvPr id="0" name=""/>
        <dsp:cNvSpPr/>
      </dsp:nvSpPr>
      <dsp:spPr>
        <a:xfrm>
          <a:off x="0" y="611"/>
          <a:ext cx="6656769" cy="1631681"/>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CA" sz="2800" kern="1200" dirty="0"/>
            <a:t>The </a:t>
          </a:r>
          <a:r>
            <a:rPr lang="en-CA" sz="2800" b="1" i="1" kern="1200" dirty="0"/>
            <a:t>Volunteer Protection Act</a:t>
          </a:r>
          <a:r>
            <a:rPr lang="en-CA" sz="2800" kern="1200" dirty="0"/>
            <a:t> requires that the volunteer must have been: </a:t>
          </a:r>
          <a:endParaRPr lang="en-US" sz="2800" kern="1200" dirty="0"/>
        </a:p>
      </dsp:txBody>
      <dsp:txXfrm>
        <a:off x="79652" y="80263"/>
        <a:ext cx="6497465" cy="1472377"/>
      </dsp:txXfrm>
    </dsp:sp>
    <dsp:sp modelId="{9F7D3601-454B-4782-842B-F9C0084E0C03}">
      <dsp:nvSpPr>
        <dsp:cNvPr id="0" name=""/>
        <dsp:cNvSpPr/>
      </dsp:nvSpPr>
      <dsp:spPr>
        <a:xfrm>
          <a:off x="0" y="1644766"/>
          <a:ext cx="6656769" cy="1631681"/>
        </a:xfrm>
        <a:prstGeom prst="roundRect">
          <a:avLst/>
        </a:prstGeom>
        <a:gradFill rotWithShape="0">
          <a:gsLst>
            <a:gs pos="0">
              <a:schemeClr val="accent2">
                <a:hueOff val="-1482143"/>
                <a:satOff val="7100"/>
                <a:lumOff val="6569"/>
                <a:alphaOff val="0"/>
                <a:tint val="96000"/>
                <a:lumMod val="100000"/>
              </a:schemeClr>
            </a:gs>
            <a:gs pos="78000">
              <a:schemeClr val="accent2">
                <a:hueOff val="-1482143"/>
                <a:satOff val="7100"/>
                <a:lumOff val="656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CA" sz="2800" kern="1200" dirty="0"/>
            <a:t>acting “within the scope of his/her authority” within the organization at the time of the act or omission (i.e. as a Board member)</a:t>
          </a:r>
          <a:endParaRPr lang="en-US" sz="2800" kern="1200" dirty="0"/>
        </a:p>
      </dsp:txBody>
      <dsp:txXfrm>
        <a:off x="79652" y="1724418"/>
        <a:ext cx="6497465" cy="1472377"/>
      </dsp:txXfrm>
    </dsp:sp>
    <dsp:sp modelId="{884A0557-7B6F-4DF4-8998-17B3A0789FB7}">
      <dsp:nvSpPr>
        <dsp:cNvPr id="0" name=""/>
        <dsp:cNvSpPr/>
      </dsp:nvSpPr>
      <dsp:spPr>
        <a:xfrm>
          <a:off x="0" y="3288921"/>
          <a:ext cx="6656769" cy="1631681"/>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CA" sz="2800" kern="1200" dirty="0"/>
            <a:t>and that the volunteer was properly licensed or certified to carry out that activity, if the law required any such licenses or certification.</a:t>
          </a:r>
          <a:endParaRPr lang="en-US" sz="2800" kern="1200" dirty="0"/>
        </a:p>
      </dsp:txBody>
      <dsp:txXfrm>
        <a:off x="79652" y="3368573"/>
        <a:ext cx="6497465" cy="14723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68CF01-5C68-4EC6-B8F5-F0BD9E5AA5C3}">
      <dsp:nvSpPr>
        <dsp:cNvPr id="0" name=""/>
        <dsp:cNvSpPr/>
      </dsp:nvSpPr>
      <dsp:spPr>
        <a:xfrm>
          <a:off x="0" y="531501"/>
          <a:ext cx="9618133" cy="142740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32410" tIns="232410" rIns="232410" bIns="232410" numCol="1" spcCol="1270" anchor="ctr" anchorCtr="0">
          <a:noAutofit/>
        </a:bodyPr>
        <a:lstStyle/>
        <a:p>
          <a:pPr marL="0" lvl="0" indent="0" algn="l" defTabSz="2711450">
            <a:lnSpc>
              <a:spcPct val="90000"/>
            </a:lnSpc>
            <a:spcBef>
              <a:spcPct val="0"/>
            </a:spcBef>
            <a:spcAft>
              <a:spcPct val="35000"/>
            </a:spcAft>
            <a:buNone/>
          </a:pPr>
          <a:r>
            <a:rPr lang="en-CA" sz="6100" kern="1200" dirty="0"/>
            <a:t>Michael Coyle JD, CPHR</a:t>
          </a:r>
          <a:endParaRPr lang="en-US" sz="6100" kern="1200" dirty="0"/>
        </a:p>
      </dsp:txBody>
      <dsp:txXfrm>
        <a:off x="69680" y="601181"/>
        <a:ext cx="9478773" cy="1288040"/>
      </dsp:txXfrm>
    </dsp:sp>
    <dsp:sp modelId="{2081B6F2-A998-400A-9074-B11E2C936D03}">
      <dsp:nvSpPr>
        <dsp:cNvPr id="0" name=""/>
        <dsp:cNvSpPr/>
      </dsp:nvSpPr>
      <dsp:spPr>
        <a:xfrm>
          <a:off x="0" y="2134581"/>
          <a:ext cx="9618133" cy="1427400"/>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32410" tIns="232410" rIns="232410" bIns="232410" numCol="1" spcCol="1270" anchor="ctr" anchorCtr="0">
          <a:noAutofit/>
        </a:bodyPr>
        <a:lstStyle/>
        <a:p>
          <a:pPr marL="0" lvl="0" indent="0" algn="l" defTabSz="2711450">
            <a:lnSpc>
              <a:spcPct val="90000"/>
            </a:lnSpc>
            <a:spcBef>
              <a:spcPct val="0"/>
            </a:spcBef>
            <a:spcAft>
              <a:spcPct val="35000"/>
            </a:spcAft>
            <a:buNone/>
          </a:pPr>
          <a:r>
            <a:rPr lang="en-CA" sz="6100" kern="1200"/>
            <a:t>Contact: michaelcoyle.ca</a:t>
          </a:r>
          <a:endParaRPr lang="en-US" sz="6100" kern="1200"/>
        </a:p>
      </dsp:txBody>
      <dsp:txXfrm>
        <a:off x="69680" y="2204261"/>
        <a:ext cx="9478773" cy="128804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32A5716-CD06-4D0D-80EC-F113BC60179C}"/>
              </a:ext>
            </a:extLst>
          </p:cNvPr>
          <p:cNvSpPr>
            <a:spLocks noGrp="1"/>
          </p:cNvSpPr>
          <p:nvPr>
            <p:ph type="hdr" sz="quarter"/>
          </p:nvPr>
        </p:nvSpPr>
        <p:spPr>
          <a:xfrm>
            <a:off x="0" y="0"/>
            <a:ext cx="3037840" cy="463408"/>
          </a:xfrm>
          <a:prstGeom prst="rect">
            <a:avLst/>
          </a:prstGeom>
        </p:spPr>
        <p:txBody>
          <a:bodyPr vert="horz" lIns="92830" tIns="46415" rIns="92830" bIns="46415" rtlCol="0"/>
          <a:lstStyle>
            <a:lvl1pPr algn="l">
              <a:defRPr sz="1200"/>
            </a:lvl1pPr>
          </a:lstStyle>
          <a:p>
            <a:endParaRPr lang="en-CA"/>
          </a:p>
        </p:txBody>
      </p:sp>
      <p:sp>
        <p:nvSpPr>
          <p:cNvPr id="3" name="Date Placeholder 2">
            <a:extLst>
              <a:ext uri="{FF2B5EF4-FFF2-40B4-BE49-F238E27FC236}">
                <a16:creationId xmlns:a16="http://schemas.microsoft.com/office/drawing/2014/main" id="{27D0C341-69B8-4EDF-ABA0-3140173B59FB}"/>
              </a:ext>
            </a:extLst>
          </p:cNvPr>
          <p:cNvSpPr>
            <a:spLocks noGrp="1"/>
          </p:cNvSpPr>
          <p:nvPr>
            <p:ph type="dt" sz="quarter" idx="1"/>
          </p:nvPr>
        </p:nvSpPr>
        <p:spPr>
          <a:xfrm>
            <a:off x="3970938" y="0"/>
            <a:ext cx="3037840" cy="463408"/>
          </a:xfrm>
          <a:prstGeom prst="rect">
            <a:avLst/>
          </a:prstGeom>
        </p:spPr>
        <p:txBody>
          <a:bodyPr vert="horz" lIns="92830" tIns="46415" rIns="92830" bIns="46415" rtlCol="0"/>
          <a:lstStyle>
            <a:lvl1pPr algn="r">
              <a:defRPr sz="1200"/>
            </a:lvl1pPr>
          </a:lstStyle>
          <a:p>
            <a:fld id="{14267300-AD5D-4D14-A2A7-8C3AF788CE44}" type="datetimeFigureOut">
              <a:rPr lang="en-CA" smtClean="0"/>
              <a:t>16-May-2024</a:t>
            </a:fld>
            <a:endParaRPr lang="en-CA"/>
          </a:p>
        </p:txBody>
      </p:sp>
      <p:sp>
        <p:nvSpPr>
          <p:cNvPr id="4" name="Footer Placeholder 3">
            <a:extLst>
              <a:ext uri="{FF2B5EF4-FFF2-40B4-BE49-F238E27FC236}">
                <a16:creationId xmlns:a16="http://schemas.microsoft.com/office/drawing/2014/main" id="{4F18FC23-714F-44DE-8E12-CBE58B585074}"/>
              </a:ext>
            </a:extLst>
          </p:cNvPr>
          <p:cNvSpPr>
            <a:spLocks noGrp="1"/>
          </p:cNvSpPr>
          <p:nvPr>
            <p:ph type="ftr" sz="quarter" idx="2"/>
          </p:nvPr>
        </p:nvSpPr>
        <p:spPr>
          <a:xfrm>
            <a:off x="0" y="8772669"/>
            <a:ext cx="3037840" cy="463407"/>
          </a:xfrm>
          <a:prstGeom prst="rect">
            <a:avLst/>
          </a:prstGeom>
        </p:spPr>
        <p:txBody>
          <a:bodyPr vert="horz" lIns="92830" tIns="46415" rIns="92830" bIns="46415"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308CF97D-C583-44CD-9FEB-4458E95182C8}"/>
              </a:ext>
            </a:extLst>
          </p:cNvPr>
          <p:cNvSpPr>
            <a:spLocks noGrp="1"/>
          </p:cNvSpPr>
          <p:nvPr>
            <p:ph type="sldNum" sz="quarter" idx="3"/>
          </p:nvPr>
        </p:nvSpPr>
        <p:spPr>
          <a:xfrm>
            <a:off x="3970938" y="8772669"/>
            <a:ext cx="3037840" cy="463407"/>
          </a:xfrm>
          <a:prstGeom prst="rect">
            <a:avLst/>
          </a:prstGeom>
        </p:spPr>
        <p:txBody>
          <a:bodyPr vert="horz" lIns="92830" tIns="46415" rIns="92830" bIns="46415" rtlCol="0" anchor="b"/>
          <a:lstStyle>
            <a:lvl1pPr algn="r">
              <a:defRPr sz="1200"/>
            </a:lvl1pPr>
          </a:lstStyle>
          <a:p>
            <a:fld id="{A69DFAB6-F166-42A5-A734-91B208303D82}" type="slidenum">
              <a:rPr lang="en-CA" smtClean="0"/>
              <a:t>‹#›</a:t>
            </a:fld>
            <a:endParaRPr lang="en-CA"/>
          </a:p>
        </p:txBody>
      </p:sp>
    </p:spTree>
    <p:extLst>
      <p:ext uri="{BB962C8B-B14F-4D97-AF65-F5344CB8AC3E}">
        <p14:creationId xmlns:p14="http://schemas.microsoft.com/office/powerpoint/2010/main" val="204448232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7C07046-699F-4F90-BADA-6808D00533A7}" type="datetimeFigureOut">
              <a:rPr lang="en-CA" smtClean="0"/>
              <a:t>16-May-2024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B964EC3-DF2B-4944-9B8D-3BD2D7BD7F42}" type="slidenum">
              <a:rPr lang="en-CA" smtClean="0"/>
              <a:t>‹#›</a:t>
            </a:fld>
            <a:endParaRPr lang="en-CA"/>
          </a:p>
        </p:txBody>
      </p:sp>
    </p:spTree>
    <p:extLst>
      <p:ext uri="{BB962C8B-B14F-4D97-AF65-F5344CB8AC3E}">
        <p14:creationId xmlns:p14="http://schemas.microsoft.com/office/powerpoint/2010/main" val="3523956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C07046-699F-4F90-BADA-6808D00533A7}" type="datetimeFigureOut">
              <a:rPr lang="en-CA" smtClean="0"/>
              <a:t>16-May-2024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B964EC3-DF2B-4944-9B8D-3BD2D7BD7F42}" type="slidenum">
              <a:rPr lang="en-CA" smtClean="0"/>
              <a:t>‹#›</a:t>
            </a:fld>
            <a:endParaRPr lang="en-CA"/>
          </a:p>
        </p:txBody>
      </p:sp>
    </p:spTree>
    <p:extLst>
      <p:ext uri="{BB962C8B-B14F-4D97-AF65-F5344CB8AC3E}">
        <p14:creationId xmlns:p14="http://schemas.microsoft.com/office/powerpoint/2010/main" val="362753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C07046-699F-4F90-BADA-6808D00533A7}" type="datetimeFigureOut">
              <a:rPr lang="en-CA" smtClean="0"/>
              <a:t>16-May-2024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B964EC3-DF2B-4944-9B8D-3BD2D7BD7F42}" type="slidenum">
              <a:rPr lang="en-CA" smtClean="0"/>
              <a:t>‹#›</a:t>
            </a:fld>
            <a:endParaRPr lang="en-C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25393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C07046-699F-4F90-BADA-6808D00533A7}" type="datetimeFigureOut">
              <a:rPr lang="en-CA" smtClean="0"/>
              <a:t>16-May-2024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B964EC3-DF2B-4944-9B8D-3BD2D7BD7F42}" type="slidenum">
              <a:rPr lang="en-CA" smtClean="0"/>
              <a:t>‹#›</a:t>
            </a:fld>
            <a:endParaRPr lang="en-CA"/>
          </a:p>
        </p:txBody>
      </p:sp>
    </p:spTree>
    <p:extLst>
      <p:ext uri="{BB962C8B-B14F-4D97-AF65-F5344CB8AC3E}">
        <p14:creationId xmlns:p14="http://schemas.microsoft.com/office/powerpoint/2010/main" val="34603054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C07046-699F-4F90-BADA-6808D00533A7}" type="datetimeFigureOut">
              <a:rPr lang="en-CA" smtClean="0"/>
              <a:t>16-May-2024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B964EC3-DF2B-4944-9B8D-3BD2D7BD7F42}" type="slidenum">
              <a:rPr lang="en-CA" smtClean="0"/>
              <a:t>‹#›</a:t>
            </a:fld>
            <a:endParaRPr lang="en-C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69663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C07046-699F-4F90-BADA-6808D00533A7}" type="datetimeFigureOut">
              <a:rPr lang="en-CA" smtClean="0"/>
              <a:t>16-May-2024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B964EC3-DF2B-4944-9B8D-3BD2D7BD7F42}" type="slidenum">
              <a:rPr lang="en-CA" smtClean="0"/>
              <a:t>‹#›</a:t>
            </a:fld>
            <a:endParaRPr lang="en-CA"/>
          </a:p>
        </p:txBody>
      </p:sp>
    </p:spTree>
    <p:extLst>
      <p:ext uri="{BB962C8B-B14F-4D97-AF65-F5344CB8AC3E}">
        <p14:creationId xmlns:p14="http://schemas.microsoft.com/office/powerpoint/2010/main" val="19289343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C07046-699F-4F90-BADA-6808D00533A7}" type="datetimeFigureOut">
              <a:rPr lang="en-CA" smtClean="0"/>
              <a:t>16-May-2024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B964EC3-DF2B-4944-9B8D-3BD2D7BD7F42}" type="slidenum">
              <a:rPr lang="en-CA" smtClean="0"/>
              <a:t>‹#›</a:t>
            </a:fld>
            <a:endParaRPr lang="en-CA"/>
          </a:p>
        </p:txBody>
      </p:sp>
    </p:spTree>
    <p:extLst>
      <p:ext uri="{BB962C8B-B14F-4D97-AF65-F5344CB8AC3E}">
        <p14:creationId xmlns:p14="http://schemas.microsoft.com/office/powerpoint/2010/main" val="38902609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C07046-699F-4F90-BADA-6808D00533A7}" type="datetimeFigureOut">
              <a:rPr lang="en-CA" smtClean="0"/>
              <a:t>16-May-2024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B964EC3-DF2B-4944-9B8D-3BD2D7BD7F42}" type="slidenum">
              <a:rPr lang="en-CA" smtClean="0"/>
              <a:t>‹#›</a:t>
            </a:fld>
            <a:endParaRPr lang="en-CA"/>
          </a:p>
        </p:txBody>
      </p:sp>
    </p:spTree>
    <p:extLst>
      <p:ext uri="{BB962C8B-B14F-4D97-AF65-F5344CB8AC3E}">
        <p14:creationId xmlns:p14="http://schemas.microsoft.com/office/powerpoint/2010/main" val="1598277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C07046-699F-4F90-BADA-6808D00533A7}" type="datetimeFigureOut">
              <a:rPr lang="en-CA" smtClean="0"/>
              <a:t>16-May-2024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B964EC3-DF2B-4944-9B8D-3BD2D7BD7F42}" type="slidenum">
              <a:rPr lang="en-CA" smtClean="0"/>
              <a:t>‹#›</a:t>
            </a:fld>
            <a:endParaRPr lang="en-CA"/>
          </a:p>
        </p:txBody>
      </p:sp>
    </p:spTree>
    <p:extLst>
      <p:ext uri="{BB962C8B-B14F-4D97-AF65-F5344CB8AC3E}">
        <p14:creationId xmlns:p14="http://schemas.microsoft.com/office/powerpoint/2010/main" val="3159435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C07046-699F-4F90-BADA-6808D00533A7}" type="datetimeFigureOut">
              <a:rPr lang="en-CA" smtClean="0"/>
              <a:t>16-May-2024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B964EC3-DF2B-4944-9B8D-3BD2D7BD7F42}" type="slidenum">
              <a:rPr lang="en-CA" smtClean="0"/>
              <a:t>‹#›</a:t>
            </a:fld>
            <a:endParaRPr lang="en-CA"/>
          </a:p>
        </p:txBody>
      </p:sp>
    </p:spTree>
    <p:extLst>
      <p:ext uri="{BB962C8B-B14F-4D97-AF65-F5344CB8AC3E}">
        <p14:creationId xmlns:p14="http://schemas.microsoft.com/office/powerpoint/2010/main" val="37850609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C07046-699F-4F90-BADA-6808D00533A7}" type="datetimeFigureOut">
              <a:rPr lang="en-CA" smtClean="0"/>
              <a:t>16-May-2024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BB964EC3-DF2B-4944-9B8D-3BD2D7BD7F42}" type="slidenum">
              <a:rPr lang="en-CA" smtClean="0"/>
              <a:t>‹#›</a:t>
            </a:fld>
            <a:endParaRPr lang="en-CA"/>
          </a:p>
        </p:txBody>
      </p:sp>
    </p:spTree>
    <p:extLst>
      <p:ext uri="{BB962C8B-B14F-4D97-AF65-F5344CB8AC3E}">
        <p14:creationId xmlns:p14="http://schemas.microsoft.com/office/powerpoint/2010/main" val="489768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C07046-699F-4F90-BADA-6808D00533A7}" type="datetimeFigureOut">
              <a:rPr lang="en-CA" smtClean="0"/>
              <a:t>16-May-2024</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BB964EC3-DF2B-4944-9B8D-3BD2D7BD7F42}" type="slidenum">
              <a:rPr lang="en-CA" smtClean="0"/>
              <a:t>‹#›</a:t>
            </a:fld>
            <a:endParaRPr lang="en-CA"/>
          </a:p>
        </p:txBody>
      </p:sp>
    </p:spTree>
    <p:extLst>
      <p:ext uri="{BB962C8B-B14F-4D97-AF65-F5344CB8AC3E}">
        <p14:creationId xmlns:p14="http://schemas.microsoft.com/office/powerpoint/2010/main" val="2799807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C07046-699F-4F90-BADA-6808D00533A7}" type="datetimeFigureOut">
              <a:rPr lang="en-CA" smtClean="0"/>
              <a:t>16-May-2024</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BB964EC3-DF2B-4944-9B8D-3BD2D7BD7F42}" type="slidenum">
              <a:rPr lang="en-CA" smtClean="0"/>
              <a:t>‹#›</a:t>
            </a:fld>
            <a:endParaRPr lang="en-CA"/>
          </a:p>
        </p:txBody>
      </p:sp>
    </p:spTree>
    <p:extLst>
      <p:ext uri="{BB962C8B-B14F-4D97-AF65-F5344CB8AC3E}">
        <p14:creationId xmlns:p14="http://schemas.microsoft.com/office/powerpoint/2010/main" val="3668088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C07046-699F-4F90-BADA-6808D00533A7}" type="datetimeFigureOut">
              <a:rPr lang="en-CA" smtClean="0"/>
              <a:t>16-May-2024</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BB964EC3-DF2B-4944-9B8D-3BD2D7BD7F42}" type="slidenum">
              <a:rPr lang="en-CA" smtClean="0"/>
              <a:t>‹#›</a:t>
            </a:fld>
            <a:endParaRPr lang="en-CA"/>
          </a:p>
        </p:txBody>
      </p:sp>
    </p:spTree>
    <p:extLst>
      <p:ext uri="{BB962C8B-B14F-4D97-AF65-F5344CB8AC3E}">
        <p14:creationId xmlns:p14="http://schemas.microsoft.com/office/powerpoint/2010/main" val="846972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C07046-699F-4F90-BADA-6808D00533A7}" type="datetimeFigureOut">
              <a:rPr lang="en-CA" smtClean="0"/>
              <a:t>16-May-2024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BB964EC3-DF2B-4944-9B8D-3BD2D7BD7F42}" type="slidenum">
              <a:rPr lang="en-CA" smtClean="0"/>
              <a:t>‹#›</a:t>
            </a:fld>
            <a:endParaRPr lang="en-CA"/>
          </a:p>
        </p:txBody>
      </p:sp>
    </p:spTree>
    <p:extLst>
      <p:ext uri="{BB962C8B-B14F-4D97-AF65-F5344CB8AC3E}">
        <p14:creationId xmlns:p14="http://schemas.microsoft.com/office/powerpoint/2010/main" val="4182049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7C07046-699F-4F90-BADA-6808D00533A7}" type="datetimeFigureOut">
              <a:rPr lang="en-CA" smtClean="0"/>
              <a:t>16-May-2024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BB964EC3-DF2B-4944-9B8D-3BD2D7BD7F42}" type="slidenum">
              <a:rPr lang="en-CA" smtClean="0"/>
              <a:t>‹#›</a:t>
            </a:fld>
            <a:endParaRPr lang="en-CA"/>
          </a:p>
        </p:txBody>
      </p:sp>
    </p:spTree>
    <p:extLst>
      <p:ext uri="{BB962C8B-B14F-4D97-AF65-F5344CB8AC3E}">
        <p14:creationId xmlns:p14="http://schemas.microsoft.com/office/powerpoint/2010/main" val="3210865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7C07046-699F-4F90-BADA-6808D00533A7}" type="datetimeFigureOut">
              <a:rPr lang="en-CA" smtClean="0"/>
              <a:t>16-May-2024</a:t>
            </a:fld>
            <a:endParaRPr lang="en-C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B964EC3-DF2B-4944-9B8D-3BD2D7BD7F42}" type="slidenum">
              <a:rPr lang="en-CA" smtClean="0"/>
              <a:t>‹#›</a:t>
            </a:fld>
            <a:endParaRPr lang="en-CA"/>
          </a:p>
        </p:txBody>
      </p:sp>
    </p:spTree>
    <p:extLst>
      <p:ext uri="{BB962C8B-B14F-4D97-AF65-F5344CB8AC3E}">
        <p14:creationId xmlns:p14="http://schemas.microsoft.com/office/powerpoint/2010/main" val="85602536"/>
      </p:ext>
    </p:extLst>
  </p:cSld>
  <p:clrMap bg1="dk1" tx1="lt1" bg2="dk2" tx2="lt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EA66F-13A7-42F9-8D3C-BFB282DA3B4D}"/>
              </a:ext>
            </a:extLst>
          </p:cNvPr>
          <p:cNvSpPr>
            <a:spLocks noGrp="1"/>
          </p:cNvSpPr>
          <p:nvPr>
            <p:ph type="ctrTitle"/>
          </p:nvPr>
        </p:nvSpPr>
        <p:spPr>
          <a:xfrm>
            <a:off x="4974337" y="1265314"/>
            <a:ext cx="4299666" cy="3249131"/>
          </a:xfrm>
        </p:spPr>
        <p:txBody>
          <a:bodyPr>
            <a:normAutofit/>
          </a:bodyPr>
          <a:lstStyle/>
          <a:p>
            <a:pPr algn="l">
              <a:lnSpc>
                <a:spcPct val="90000"/>
              </a:lnSpc>
            </a:pPr>
            <a:r>
              <a:rPr lang="en-CA" dirty="0"/>
              <a:t>Nova Scotia’s Volunteer Protection Act</a:t>
            </a:r>
          </a:p>
        </p:txBody>
      </p:sp>
      <p:sp>
        <p:nvSpPr>
          <p:cNvPr id="3" name="Subtitle 2">
            <a:extLst>
              <a:ext uri="{FF2B5EF4-FFF2-40B4-BE49-F238E27FC236}">
                <a16:creationId xmlns:a16="http://schemas.microsoft.com/office/drawing/2014/main" id="{35FFF3FC-1286-4A41-B451-81FA70016E86}"/>
              </a:ext>
            </a:extLst>
          </p:cNvPr>
          <p:cNvSpPr>
            <a:spLocks noGrp="1"/>
          </p:cNvSpPr>
          <p:nvPr>
            <p:ph type="subTitle" idx="1"/>
          </p:nvPr>
        </p:nvSpPr>
        <p:spPr>
          <a:xfrm>
            <a:off x="4974336" y="4514446"/>
            <a:ext cx="4299666" cy="871042"/>
          </a:xfrm>
        </p:spPr>
        <p:txBody>
          <a:bodyPr>
            <a:normAutofit/>
          </a:bodyPr>
          <a:lstStyle/>
          <a:p>
            <a:pPr algn="l"/>
            <a:r>
              <a:rPr lang="en-CA"/>
              <a:t>Michael Coyle JD, CPHR</a:t>
            </a:r>
          </a:p>
        </p:txBody>
      </p:sp>
      <p:pic>
        <p:nvPicPr>
          <p:cNvPr id="7" name="Graphic 6" descr="Scales of Justice">
            <a:extLst>
              <a:ext uri="{FF2B5EF4-FFF2-40B4-BE49-F238E27FC236}">
                <a16:creationId xmlns:a16="http://schemas.microsoft.com/office/drawing/2014/main" id="{FA4B0025-0E64-49DB-9B9F-BB515F03523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8604" y="1550139"/>
            <a:ext cx="3765692" cy="3765692"/>
          </a:xfrm>
          <a:prstGeom prst="rect">
            <a:avLst/>
          </a:prstGeom>
        </p:spPr>
      </p:pic>
    </p:spTree>
    <p:extLst>
      <p:ext uri="{BB962C8B-B14F-4D97-AF65-F5344CB8AC3E}">
        <p14:creationId xmlns:p14="http://schemas.microsoft.com/office/powerpoint/2010/main" val="3622466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CB762AF-369A-46EF-B86D-EBC431BFF223}"/>
              </a:ext>
            </a:extLst>
          </p:cNvPr>
          <p:cNvSpPr txBox="1"/>
          <p:nvPr/>
        </p:nvSpPr>
        <p:spPr>
          <a:xfrm>
            <a:off x="2038662" y="1678898"/>
            <a:ext cx="6910466" cy="3539430"/>
          </a:xfrm>
          <a:prstGeom prst="rect">
            <a:avLst/>
          </a:prstGeom>
          <a:noFill/>
        </p:spPr>
        <p:txBody>
          <a:bodyPr wrap="square" rtlCol="0">
            <a:spAutoFit/>
          </a:bodyPr>
          <a:lstStyle/>
          <a:p>
            <a:r>
              <a:rPr lang="en-CA" sz="3200" dirty="0"/>
              <a:t>At one time it might have been argued that, if a volunteer or board member </a:t>
            </a:r>
            <a:r>
              <a:rPr lang="en-CA" sz="3200" b="1" dirty="0"/>
              <a:t>personally </a:t>
            </a:r>
            <a:r>
              <a:rPr lang="en-CA" sz="3200" dirty="0"/>
              <a:t>made an error or omission that caused harm to a third party, that board member may have been personally liable as well as the organization. </a:t>
            </a:r>
          </a:p>
        </p:txBody>
      </p:sp>
    </p:spTree>
    <p:extLst>
      <p:ext uri="{BB962C8B-B14F-4D97-AF65-F5344CB8AC3E}">
        <p14:creationId xmlns:p14="http://schemas.microsoft.com/office/powerpoint/2010/main" val="4009793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8F8B1DE-D47A-46CE-9AB0-B968B5C3A25A}"/>
              </a:ext>
            </a:extLst>
          </p:cNvPr>
          <p:cNvSpPr txBox="1"/>
          <p:nvPr/>
        </p:nvSpPr>
        <p:spPr>
          <a:xfrm>
            <a:off x="1259175" y="1903750"/>
            <a:ext cx="7929796" cy="3139321"/>
          </a:xfrm>
          <a:prstGeom prst="rect">
            <a:avLst/>
          </a:prstGeom>
          <a:noFill/>
        </p:spPr>
        <p:txBody>
          <a:bodyPr wrap="square" rtlCol="0">
            <a:spAutoFit/>
          </a:bodyPr>
          <a:lstStyle/>
          <a:p>
            <a:r>
              <a:rPr lang="en-CA" sz="3600" dirty="0"/>
              <a:t>That source of personal liability was eliminated in Nova Scotia in most situations on January 1, 2003 when the </a:t>
            </a:r>
            <a:r>
              <a:rPr lang="en-CA" sz="3600" b="1" i="1" dirty="0"/>
              <a:t>Volunteer Protection Act</a:t>
            </a:r>
            <a:r>
              <a:rPr lang="en-CA" sz="3600" dirty="0"/>
              <a:t> was proclaimed in force.</a:t>
            </a:r>
          </a:p>
          <a:p>
            <a:endParaRPr lang="en-CA" dirty="0"/>
          </a:p>
        </p:txBody>
      </p:sp>
    </p:spTree>
    <p:extLst>
      <p:ext uri="{BB962C8B-B14F-4D97-AF65-F5344CB8AC3E}">
        <p14:creationId xmlns:p14="http://schemas.microsoft.com/office/powerpoint/2010/main" val="2713504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7" name="Group 61">
            <a:extLst>
              <a:ext uri="{FF2B5EF4-FFF2-40B4-BE49-F238E27FC236}">
                <a16:creationId xmlns:a16="http://schemas.microsoft.com/office/drawing/2014/main" id="{3F993C45-B237-4CD5-A232-CD2DFFF5AB1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63" name="Straight Connector 62">
              <a:extLst>
                <a:ext uri="{FF2B5EF4-FFF2-40B4-BE49-F238E27FC236}">
                  <a16:creationId xmlns:a16="http://schemas.microsoft.com/office/drawing/2014/main" id="{BE9EA4F6-F0E3-4DB3-8F82-B91A1F693A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43A7345F-1794-4777-80F8-B67B01BE7F9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65" name="Rectangle 23">
              <a:extLst>
                <a:ext uri="{FF2B5EF4-FFF2-40B4-BE49-F238E27FC236}">
                  <a16:creationId xmlns:a16="http://schemas.microsoft.com/office/drawing/2014/main" id="{AEB4062E-9879-4D6E-8C9A-55D81D61C4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6" name="Rectangle 25">
              <a:extLst>
                <a:ext uri="{FF2B5EF4-FFF2-40B4-BE49-F238E27FC236}">
                  <a16:creationId xmlns:a16="http://schemas.microsoft.com/office/drawing/2014/main" id="{E0E1E50E-9B56-49FC-AC93-34C80F4385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7" name="Isosceles Triangle 66">
              <a:extLst>
                <a:ext uri="{FF2B5EF4-FFF2-40B4-BE49-F238E27FC236}">
                  <a16:creationId xmlns:a16="http://schemas.microsoft.com/office/drawing/2014/main" id="{786CF095-2697-4E6D-832B-E71B7C8D6D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68" name="Rectangle 27">
              <a:extLst>
                <a:ext uri="{FF2B5EF4-FFF2-40B4-BE49-F238E27FC236}">
                  <a16:creationId xmlns:a16="http://schemas.microsoft.com/office/drawing/2014/main" id="{A93A2EA0-D245-490B-A61D-8B32A8DF49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9" name="Rectangle 28">
              <a:extLst>
                <a:ext uri="{FF2B5EF4-FFF2-40B4-BE49-F238E27FC236}">
                  <a16:creationId xmlns:a16="http://schemas.microsoft.com/office/drawing/2014/main" id="{6BAC7BF2-009C-48C7-A7F2-2139B5079D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0" name="Rectangle 29">
              <a:extLst>
                <a:ext uri="{FF2B5EF4-FFF2-40B4-BE49-F238E27FC236}">
                  <a16:creationId xmlns:a16="http://schemas.microsoft.com/office/drawing/2014/main" id="{7D60F62B-3828-4F12-B884-8A89253251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Isosceles Triangle 70">
              <a:extLst>
                <a:ext uri="{FF2B5EF4-FFF2-40B4-BE49-F238E27FC236}">
                  <a16:creationId xmlns:a16="http://schemas.microsoft.com/office/drawing/2014/main" id="{D8A41293-53F5-4380-B216-EB66A4353B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 name="Isosceles Triangle 71">
              <a:extLst>
                <a:ext uri="{FF2B5EF4-FFF2-40B4-BE49-F238E27FC236}">
                  <a16:creationId xmlns:a16="http://schemas.microsoft.com/office/drawing/2014/main" id="{A6DDE673-E05B-400B-B6E1-335E425D8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88" name="Rectangle 73">
            <a:extLst>
              <a:ext uri="{FF2B5EF4-FFF2-40B4-BE49-F238E27FC236}">
                <a16:creationId xmlns:a16="http://schemas.microsoft.com/office/drawing/2014/main" id="{DD6BC9EB-F181-48AB-BCA2-3D1DB20D2D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66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0D190C-493E-4508-96AB-9EBDEF664B20}"/>
              </a:ext>
            </a:extLst>
          </p:cNvPr>
          <p:cNvSpPr>
            <a:spLocks noGrp="1"/>
          </p:cNvSpPr>
          <p:nvPr>
            <p:ph type="title"/>
          </p:nvPr>
        </p:nvSpPr>
        <p:spPr>
          <a:xfrm>
            <a:off x="1507066" y="999460"/>
            <a:ext cx="5698067" cy="4479852"/>
          </a:xfrm>
        </p:spPr>
        <p:txBody>
          <a:bodyPr vert="horz" lIns="91440" tIns="45720" rIns="91440" bIns="45720" rtlCol="0" anchor="ctr">
            <a:normAutofit/>
          </a:bodyPr>
          <a:lstStyle/>
          <a:p>
            <a:pPr algn="r"/>
            <a:r>
              <a:rPr lang="en-US" sz="5400"/>
              <a:t>The Volunteer Protection Act</a:t>
            </a:r>
          </a:p>
        </p:txBody>
      </p:sp>
      <p:sp>
        <p:nvSpPr>
          <p:cNvPr id="3" name="Text Placeholder 2">
            <a:extLst>
              <a:ext uri="{FF2B5EF4-FFF2-40B4-BE49-F238E27FC236}">
                <a16:creationId xmlns:a16="http://schemas.microsoft.com/office/drawing/2014/main" id="{2BEDCF7C-EE5E-4948-96F8-CA3C47FF676F}"/>
              </a:ext>
            </a:extLst>
          </p:cNvPr>
          <p:cNvSpPr>
            <a:spLocks noGrp="1"/>
          </p:cNvSpPr>
          <p:nvPr>
            <p:ph type="body" idx="1"/>
          </p:nvPr>
        </p:nvSpPr>
        <p:spPr>
          <a:xfrm>
            <a:off x="7871971" y="999460"/>
            <a:ext cx="3123620" cy="4479852"/>
          </a:xfrm>
        </p:spPr>
        <p:txBody>
          <a:bodyPr vert="horz" lIns="91440" tIns="45720" rIns="91440" bIns="45720" rtlCol="0" anchor="ctr">
            <a:normAutofit/>
          </a:bodyPr>
          <a:lstStyle/>
          <a:p>
            <a:endParaRPr lang="en-US" sz="1800" dirty="0"/>
          </a:p>
          <a:p>
            <a:endParaRPr lang="en-US" sz="1800" dirty="0"/>
          </a:p>
        </p:txBody>
      </p:sp>
      <p:sp>
        <p:nvSpPr>
          <p:cNvPr id="89" name="Isosceles Triangle 75">
            <a:extLst>
              <a:ext uri="{FF2B5EF4-FFF2-40B4-BE49-F238E27FC236}">
                <a16:creationId xmlns:a16="http://schemas.microsoft.com/office/drawing/2014/main" id="{D33AAA80-39DC-4020-9BFF-0718F35C7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78" name="Straight Connector 77">
            <a:extLst>
              <a:ext uri="{FF2B5EF4-FFF2-40B4-BE49-F238E27FC236}">
                <a16:creationId xmlns:a16="http://schemas.microsoft.com/office/drawing/2014/main" id="{C9C5D90B-7EE3-4D26-AB7D-A5A3A6E112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639186"/>
            <a:ext cx="0" cy="3200400"/>
          </a:xfrm>
          <a:prstGeom prst="line">
            <a:avLst/>
          </a:prstGeom>
        </p:spPr>
        <p:style>
          <a:lnRef idx="1">
            <a:schemeClr val="accent1"/>
          </a:lnRef>
          <a:fillRef idx="0">
            <a:schemeClr val="accent1"/>
          </a:fillRef>
          <a:effectRef idx="0">
            <a:schemeClr val="accent1"/>
          </a:effectRef>
          <a:fontRef idx="minor">
            <a:schemeClr val="tx1"/>
          </a:fontRef>
        </p:style>
      </p:cxnSp>
      <p:sp>
        <p:nvSpPr>
          <p:cNvPr id="80" name="Isosceles Triangle 79">
            <a:extLst>
              <a:ext uri="{FF2B5EF4-FFF2-40B4-BE49-F238E27FC236}">
                <a16:creationId xmlns:a16="http://schemas.microsoft.com/office/drawing/2014/main" id="{1177F295-741F-4EFF-B0CA-BE69295AD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flipV="1">
            <a:off x="11349404" y="1217756"/>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2821953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365618-7FAB-4F15-85BA-9EA358C56A0C}"/>
              </a:ext>
            </a:extLst>
          </p:cNvPr>
          <p:cNvSpPr>
            <a:spLocks noGrp="1"/>
          </p:cNvSpPr>
          <p:nvPr>
            <p:ph type="title"/>
          </p:nvPr>
        </p:nvSpPr>
        <p:spPr>
          <a:xfrm>
            <a:off x="1043950" y="1179151"/>
            <a:ext cx="3300646" cy="4463889"/>
          </a:xfrm>
        </p:spPr>
        <p:txBody>
          <a:bodyPr anchor="ctr">
            <a:normAutofit/>
          </a:bodyPr>
          <a:lstStyle/>
          <a:p>
            <a:r>
              <a:rPr lang="en-CA" dirty="0"/>
              <a:t>The ‘new’ Rule</a:t>
            </a:r>
          </a:p>
        </p:txBody>
      </p:sp>
      <p:sp>
        <p:nvSpPr>
          <p:cNvPr id="10"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12"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539F733-D98E-430E-95B6-678CC9E93400}"/>
              </a:ext>
            </a:extLst>
          </p:cNvPr>
          <p:cNvSpPr>
            <a:spLocks noGrp="1"/>
          </p:cNvSpPr>
          <p:nvPr>
            <p:ph idx="1"/>
          </p:nvPr>
        </p:nvSpPr>
        <p:spPr>
          <a:xfrm>
            <a:off x="4978918" y="1109145"/>
            <a:ext cx="6341016" cy="4603900"/>
          </a:xfrm>
        </p:spPr>
        <p:txBody>
          <a:bodyPr anchor="ctr">
            <a:normAutofit/>
          </a:bodyPr>
          <a:lstStyle/>
          <a:p>
            <a:pPr marL="0" indent="0">
              <a:buNone/>
            </a:pPr>
            <a:r>
              <a:rPr lang="en-CA" sz="2800" dirty="0"/>
              <a:t>The </a:t>
            </a:r>
            <a:r>
              <a:rPr lang="en-CA" sz="2800" b="1" i="1" dirty="0"/>
              <a:t>Volunteer Protection Act</a:t>
            </a:r>
            <a:r>
              <a:rPr lang="en-CA" sz="2800" dirty="0"/>
              <a:t> says that volunteers of any incorporated non-profit organization (which includes a society, a municipality, a school board, a regional library board or a hospital), </a:t>
            </a:r>
            <a:r>
              <a:rPr lang="en-CA" sz="2800" b="1" i="1" dirty="0"/>
              <a:t>directors and officers specifically included,</a:t>
            </a:r>
            <a:r>
              <a:rPr lang="en-CA" sz="2800" b="1" dirty="0"/>
              <a:t> </a:t>
            </a:r>
            <a:r>
              <a:rPr lang="en-CA" sz="2800" dirty="0"/>
              <a:t>are </a:t>
            </a:r>
            <a:r>
              <a:rPr lang="en-CA" sz="2800" b="1" i="1" dirty="0"/>
              <a:t>not liable</a:t>
            </a:r>
            <a:r>
              <a:rPr lang="en-CA" sz="2800" b="1" dirty="0"/>
              <a:t> </a:t>
            </a:r>
            <a:r>
              <a:rPr lang="en-CA" sz="2800" dirty="0"/>
              <a:t>“for damage caused by an act or omission of the volunteer on behalf of the organization”. </a:t>
            </a:r>
          </a:p>
        </p:txBody>
      </p:sp>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8784997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3F993C45-B237-4CD5-A232-CD2DFFF5AB1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8" name="Straight Connector 7">
              <a:extLst>
                <a:ext uri="{FF2B5EF4-FFF2-40B4-BE49-F238E27FC236}">
                  <a16:creationId xmlns:a16="http://schemas.microsoft.com/office/drawing/2014/main" id="{BE9EA4F6-F0E3-4DB3-8F82-B91A1F693A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43A7345F-1794-4777-80F8-B67B01BE7F9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0" name="Rectangle 23">
              <a:extLst>
                <a:ext uri="{FF2B5EF4-FFF2-40B4-BE49-F238E27FC236}">
                  <a16:creationId xmlns:a16="http://schemas.microsoft.com/office/drawing/2014/main" id="{AEB4062E-9879-4D6E-8C9A-55D81D61C4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25">
              <a:extLst>
                <a:ext uri="{FF2B5EF4-FFF2-40B4-BE49-F238E27FC236}">
                  <a16:creationId xmlns:a16="http://schemas.microsoft.com/office/drawing/2014/main" id="{E0E1E50E-9B56-49FC-AC93-34C80F4385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86CF095-2697-4E6D-832B-E71B7C8D6D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7">
              <a:extLst>
                <a:ext uri="{FF2B5EF4-FFF2-40B4-BE49-F238E27FC236}">
                  <a16:creationId xmlns:a16="http://schemas.microsoft.com/office/drawing/2014/main" id="{A93A2EA0-D245-490B-A61D-8B32A8DF49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8">
              <a:extLst>
                <a:ext uri="{FF2B5EF4-FFF2-40B4-BE49-F238E27FC236}">
                  <a16:creationId xmlns:a16="http://schemas.microsoft.com/office/drawing/2014/main" id="{6BAC7BF2-009C-48C7-A7F2-2139B5079D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9">
              <a:extLst>
                <a:ext uri="{FF2B5EF4-FFF2-40B4-BE49-F238E27FC236}">
                  <a16:creationId xmlns:a16="http://schemas.microsoft.com/office/drawing/2014/main" id="{7D60F62B-3828-4F12-B884-8A89253251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Isosceles Triangle 15">
              <a:extLst>
                <a:ext uri="{FF2B5EF4-FFF2-40B4-BE49-F238E27FC236}">
                  <a16:creationId xmlns:a16="http://schemas.microsoft.com/office/drawing/2014/main" id="{D8A41293-53F5-4380-B216-EB66A4353B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A6DDE673-E05B-400B-B6E1-335E425D8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19" name="Rectangle 18">
            <a:extLst>
              <a:ext uri="{FF2B5EF4-FFF2-40B4-BE49-F238E27FC236}">
                <a16:creationId xmlns:a16="http://schemas.microsoft.com/office/drawing/2014/main" id="{4F57DB1C-6494-4CC4-A5E8-931957565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FFFB778B-5206-4BB0-A468-327E71367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Shape 22">
            <a:extLst>
              <a:ext uri="{FF2B5EF4-FFF2-40B4-BE49-F238E27FC236}">
                <a16:creationId xmlns:a16="http://schemas.microsoft.com/office/drawing/2014/main" id="{E6C0471D-BE03-4D81-BDB5-D510BC0D8A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53379" y="0"/>
            <a:ext cx="5438621" cy="6857999"/>
          </a:xfrm>
          <a:custGeom>
            <a:avLst/>
            <a:gdLst>
              <a:gd name="connsiteX0" fmla="*/ 0 w 5438621"/>
              <a:gd name="connsiteY0" fmla="*/ 0 h 6857999"/>
              <a:gd name="connsiteX1" fmla="*/ 573774 w 5438621"/>
              <a:gd name="connsiteY1" fmla="*/ 0 h 6857999"/>
              <a:gd name="connsiteX2" fmla="*/ 1182808 w 5438621"/>
              <a:gd name="connsiteY2" fmla="*/ 0 h 6857999"/>
              <a:gd name="connsiteX3" fmla="*/ 4537195 w 5438621"/>
              <a:gd name="connsiteY3" fmla="*/ 0 h 6857999"/>
              <a:gd name="connsiteX4" fmla="*/ 5187609 w 5438621"/>
              <a:gd name="connsiteY4" fmla="*/ 0 h 6857999"/>
              <a:gd name="connsiteX5" fmla="*/ 5438621 w 5438621"/>
              <a:gd name="connsiteY5" fmla="*/ 0 h 6857999"/>
              <a:gd name="connsiteX6" fmla="*/ 5438621 w 5438621"/>
              <a:gd name="connsiteY6" fmla="*/ 6857999 h 6857999"/>
              <a:gd name="connsiteX7" fmla="*/ 4802807 w 5438621"/>
              <a:gd name="connsiteY7" fmla="*/ 6857999 h 6857999"/>
              <a:gd name="connsiteX8" fmla="*/ 4537195 w 5438621"/>
              <a:gd name="connsiteY8" fmla="*/ 6857999 h 6857999"/>
              <a:gd name="connsiteX9" fmla="*/ 1182808 w 5438621"/>
              <a:gd name="connsiteY9" fmla="*/ 6857999 h 6857999"/>
              <a:gd name="connsiteX10" fmla="*/ 1049897 w 5438621"/>
              <a:gd name="connsiteY10"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38621" h="6857999">
                <a:moveTo>
                  <a:pt x="0" y="0"/>
                </a:moveTo>
                <a:lnTo>
                  <a:pt x="573774" y="0"/>
                </a:lnTo>
                <a:lnTo>
                  <a:pt x="1182808" y="0"/>
                </a:lnTo>
                <a:lnTo>
                  <a:pt x="4537195" y="0"/>
                </a:lnTo>
                <a:lnTo>
                  <a:pt x="5187609" y="0"/>
                </a:lnTo>
                <a:lnTo>
                  <a:pt x="5438621" y="0"/>
                </a:lnTo>
                <a:lnTo>
                  <a:pt x="5438621" y="6857999"/>
                </a:lnTo>
                <a:lnTo>
                  <a:pt x="4802807" y="6857999"/>
                </a:lnTo>
                <a:lnTo>
                  <a:pt x="4537195" y="6857999"/>
                </a:lnTo>
                <a:lnTo>
                  <a:pt x="1182808" y="6857999"/>
                </a:lnTo>
                <a:lnTo>
                  <a:pt x="1049897" y="685799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25" name="Straight Connector 24">
            <a:extLst>
              <a:ext uri="{FF2B5EF4-FFF2-40B4-BE49-F238E27FC236}">
                <a16:creationId xmlns:a16="http://schemas.microsoft.com/office/drawing/2014/main" id="{22721A85-1EA4-4D87-97AB-0BB4AB78F92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678143" y="0"/>
            <a:ext cx="860630" cy="6857999"/>
          </a:xfrm>
          <a:prstGeom prst="line">
            <a:avLst/>
          </a:prstGeom>
          <a:ln w="15875" cap="sq">
            <a:solidFill>
              <a:schemeClr val="accent1"/>
            </a:solidFill>
            <a:beve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E5E836EB-03CD-4BA5-A751-21D2ACC283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453743" y="3483429"/>
            <a:ext cx="6738258" cy="3374570"/>
          </a:xfrm>
          <a:prstGeom prst="line">
            <a:avLst/>
          </a:prstGeom>
          <a:ln w="9525">
            <a:solidFill>
              <a:schemeClr val="accent1">
                <a:lumMod val="60000"/>
                <a:lumOff val="40000"/>
                <a:alpha val="80000"/>
              </a:schemeClr>
            </a:solidFill>
          </a:ln>
        </p:spPr>
        <p:style>
          <a:lnRef idx="2">
            <a:schemeClr val="accent1"/>
          </a:lnRef>
          <a:fillRef idx="0">
            <a:schemeClr val="accent1"/>
          </a:fillRef>
          <a:effectRef idx="1">
            <a:schemeClr val="accent1"/>
          </a:effectRef>
          <a:fontRef idx="minor">
            <a:schemeClr val="tx1"/>
          </a:fontRef>
        </p:style>
      </p:cxnSp>
      <p:sp>
        <p:nvSpPr>
          <p:cNvPr id="29" name="Isosceles Triangle 28">
            <a:extLst>
              <a:ext uri="{FF2B5EF4-FFF2-40B4-BE49-F238E27FC236}">
                <a16:creationId xmlns:a16="http://schemas.microsoft.com/office/drawing/2014/main" id="{A27691EB-14CF-4237-B5EB-C94B92677A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49404"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extBox 1">
            <a:extLst>
              <a:ext uri="{FF2B5EF4-FFF2-40B4-BE49-F238E27FC236}">
                <a16:creationId xmlns:a16="http://schemas.microsoft.com/office/drawing/2014/main" id="{543654C9-A7B1-43BE-B02A-B80907C23214}"/>
              </a:ext>
            </a:extLst>
          </p:cNvPr>
          <p:cNvSpPr txBox="1"/>
          <p:nvPr/>
        </p:nvSpPr>
        <p:spPr>
          <a:xfrm>
            <a:off x="829734" y="854529"/>
            <a:ext cx="5799665" cy="5148943"/>
          </a:xfrm>
          <a:prstGeom prst="rect">
            <a:avLst/>
          </a:prstGeom>
        </p:spPr>
        <p:txBody>
          <a:bodyPr vert="horz" lIns="91440" tIns="45720" rIns="91440" bIns="45720" rtlCol="0" anchor="ctr">
            <a:normAutofit/>
          </a:bodyPr>
          <a:lstStyle/>
          <a:p>
            <a:pPr algn="r">
              <a:lnSpc>
                <a:spcPct val="90000"/>
              </a:lnSpc>
              <a:spcBef>
                <a:spcPct val="0"/>
              </a:spcBef>
              <a:spcAft>
                <a:spcPts val="600"/>
              </a:spcAft>
            </a:pPr>
            <a:r>
              <a:rPr lang="en-US" sz="5100">
                <a:solidFill>
                  <a:schemeClr val="accent1"/>
                </a:solidFill>
                <a:latin typeface="+mj-lt"/>
                <a:ea typeface="+mj-ea"/>
                <a:cs typeface="+mj-cs"/>
              </a:rPr>
              <a:t>“Damage” under this </a:t>
            </a:r>
            <a:r>
              <a:rPr lang="en-US" sz="5100" b="1" i="1">
                <a:solidFill>
                  <a:schemeClr val="accent1"/>
                </a:solidFill>
                <a:latin typeface="+mj-lt"/>
                <a:ea typeface="+mj-ea"/>
                <a:cs typeface="+mj-cs"/>
              </a:rPr>
              <a:t>Act “</a:t>
            </a:r>
            <a:r>
              <a:rPr lang="en-US" sz="5100">
                <a:solidFill>
                  <a:schemeClr val="accent1"/>
                </a:solidFill>
                <a:latin typeface="+mj-lt"/>
                <a:ea typeface="+mj-ea"/>
                <a:cs typeface="+mj-cs"/>
              </a:rPr>
              <a:t>includes both physical and non-physical losses and both economic and non-economic losses”.</a:t>
            </a:r>
          </a:p>
        </p:txBody>
      </p:sp>
    </p:spTree>
    <p:extLst>
      <p:ext uri="{BB962C8B-B14F-4D97-AF65-F5344CB8AC3E}">
        <p14:creationId xmlns:p14="http://schemas.microsoft.com/office/powerpoint/2010/main" val="1137702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DA27254-207B-4B52-973B-03A6D7C25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853A5D-F934-4678-9FCC-2B1C1967FE9A}"/>
              </a:ext>
            </a:extLst>
          </p:cNvPr>
          <p:cNvSpPr>
            <a:spLocks noGrp="1"/>
          </p:cNvSpPr>
          <p:nvPr>
            <p:ph type="title"/>
          </p:nvPr>
        </p:nvSpPr>
        <p:spPr>
          <a:xfrm>
            <a:off x="652481" y="1382486"/>
            <a:ext cx="3547581" cy="4093028"/>
          </a:xfrm>
        </p:spPr>
        <p:txBody>
          <a:bodyPr anchor="ctr">
            <a:normAutofit/>
          </a:bodyPr>
          <a:lstStyle/>
          <a:p>
            <a:r>
              <a:rPr lang="en-CA" sz="4100"/>
              <a:t>Requirements</a:t>
            </a:r>
          </a:p>
        </p:txBody>
      </p:sp>
      <p:grpSp>
        <p:nvGrpSpPr>
          <p:cNvPr id="12" name="Group 11">
            <a:extLst>
              <a:ext uri="{FF2B5EF4-FFF2-40B4-BE49-F238E27FC236}">
                <a16:creationId xmlns:a16="http://schemas.microsoft.com/office/drawing/2014/main" id="{AE3358E8-FEB4-4E5C-903A-92C75E6BDD1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3" name="Straight Connector 12">
              <a:extLst>
                <a:ext uri="{FF2B5EF4-FFF2-40B4-BE49-F238E27FC236}">
                  <a16:creationId xmlns:a16="http://schemas.microsoft.com/office/drawing/2014/main" id="{65FE9BA5-5847-4FF3-960A-4E3AC28E37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76D98C19-CACB-4DEB-9AA7-5E1D776DBCE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8EA0C28F-AA7D-46C7-8D8A-CE97E7EB07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50B7A449-3821-4275-97E9-6B1FF91DE1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D15285ED-C1E9-4539-9551-2D9D3B897D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7">
              <a:extLst>
                <a:ext uri="{FF2B5EF4-FFF2-40B4-BE49-F238E27FC236}">
                  <a16:creationId xmlns:a16="http://schemas.microsoft.com/office/drawing/2014/main" id="{A57A772B-029C-402F-8961-04AD1B611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8">
              <a:extLst>
                <a:ext uri="{FF2B5EF4-FFF2-40B4-BE49-F238E27FC236}">
                  <a16:creationId xmlns:a16="http://schemas.microsoft.com/office/drawing/2014/main" id="{43A98072-A351-47FB-8807-1EEDBF77E3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9">
              <a:extLst>
                <a:ext uri="{FF2B5EF4-FFF2-40B4-BE49-F238E27FC236}">
                  <a16:creationId xmlns:a16="http://schemas.microsoft.com/office/drawing/2014/main" id="{3BC2C561-1ADE-495B-A04A-92DE414F5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FE633B79-4994-47EC-9479-56BA3E3A58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3" name="Rectangle 22">
            <a:extLst>
              <a:ext uri="{FF2B5EF4-FFF2-40B4-BE49-F238E27FC236}">
                <a16:creationId xmlns:a16="http://schemas.microsoft.com/office/drawing/2014/main" id="{D6188152-70CA-4742-AA0D-863A7FDB47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89344C4F-A7D9-4B80-BC18-0D469983D61A}"/>
              </a:ext>
            </a:extLst>
          </p:cNvPr>
          <p:cNvGraphicFramePr>
            <a:graphicFrameLocks noGrp="1"/>
          </p:cNvGraphicFramePr>
          <p:nvPr>
            <p:ph idx="1"/>
            <p:extLst>
              <p:ext uri="{D42A27DB-BD31-4B8C-83A1-F6EECF244321}">
                <p14:modId xmlns:p14="http://schemas.microsoft.com/office/powerpoint/2010/main" val="1111514352"/>
              </p:ext>
            </p:extLst>
          </p:nvPr>
        </p:nvGraphicFramePr>
        <p:xfrm>
          <a:off x="4876847" y="944563"/>
          <a:ext cx="6656769" cy="49212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100438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CC928-AB4B-439B-A37B-796970F2AFB2}"/>
              </a:ext>
            </a:extLst>
          </p:cNvPr>
          <p:cNvSpPr>
            <a:spLocks noGrp="1"/>
          </p:cNvSpPr>
          <p:nvPr>
            <p:ph type="title"/>
          </p:nvPr>
        </p:nvSpPr>
        <p:spPr>
          <a:xfrm>
            <a:off x="809468" y="609600"/>
            <a:ext cx="8464533" cy="814466"/>
          </a:xfrm>
        </p:spPr>
        <p:txBody>
          <a:bodyPr/>
          <a:lstStyle/>
          <a:p>
            <a:r>
              <a:rPr lang="en-CA" dirty="0"/>
              <a:t>Clarification</a:t>
            </a:r>
          </a:p>
        </p:txBody>
      </p:sp>
      <p:sp>
        <p:nvSpPr>
          <p:cNvPr id="3" name="Content Placeholder 2">
            <a:extLst>
              <a:ext uri="{FF2B5EF4-FFF2-40B4-BE49-F238E27FC236}">
                <a16:creationId xmlns:a16="http://schemas.microsoft.com/office/drawing/2014/main" id="{974B7849-CC69-4A7D-9497-019A05EEBBDD}"/>
              </a:ext>
            </a:extLst>
          </p:cNvPr>
          <p:cNvSpPr>
            <a:spLocks noGrp="1"/>
          </p:cNvSpPr>
          <p:nvPr>
            <p:ph idx="1"/>
          </p:nvPr>
        </p:nvSpPr>
        <p:spPr>
          <a:xfrm>
            <a:off x="677334" y="1755855"/>
            <a:ext cx="8596668" cy="4240211"/>
          </a:xfrm>
        </p:spPr>
        <p:txBody>
          <a:bodyPr>
            <a:noAutofit/>
          </a:bodyPr>
          <a:lstStyle/>
          <a:p>
            <a:r>
              <a:rPr lang="en-CA" sz="2800" dirty="0"/>
              <a:t>The “scope of authority” of a Board member is generally defined by the governance model in use in that organization. For example, a Board Member under a Policy Board model has no operational or managerial responsibilities.</a:t>
            </a:r>
          </a:p>
          <a:p>
            <a:r>
              <a:rPr lang="en-CA" sz="2800" dirty="0"/>
              <a:t>No licences or certifications are required to be on a Board.</a:t>
            </a:r>
          </a:p>
          <a:p>
            <a:r>
              <a:rPr lang="en-CA" sz="2800" dirty="0"/>
              <a:t>Certain volunteers might require special licenses or certifications, but that is very rare.</a:t>
            </a:r>
          </a:p>
        </p:txBody>
      </p:sp>
    </p:spTree>
    <p:extLst>
      <p:ext uri="{BB962C8B-B14F-4D97-AF65-F5344CB8AC3E}">
        <p14:creationId xmlns:p14="http://schemas.microsoft.com/office/powerpoint/2010/main" val="3045776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7BA62-A296-4008-8665-133A3A0F5F96}"/>
              </a:ext>
            </a:extLst>
          </p:cNvPr>
          <p:cNvSpPr>
            <a:spLocks noGrp="1"/>
          </p:cNvSpPr>
          <p:nvPr>
            <p:ph type="title"/>
          </p:nvPr>
        </p:nvSpPr>
        <p:spPr>
          <a:xfrm>
            <a:off x="677334" y="609600"/>
            <a:ext cx="8596668" cy="664564"/>
          </a:xfrm>
        </p:spPr>
        <p:txBody>
          <a:bodyPr/>
          <a:lstStyle/>
          <a:p>
            <a:r>
              <a:rPr lang="en-CA" dirty="0"/>
              <a:t>The Exceptions</a:t>
            </a:r>
          </a:p>
        </p:txBody>
      </p:sp>
      <p:sp>
        <p:nvSpPr>
          <p:cNvPr id="3" name="Content Placeholder 2">
            <a:extLst>
              <a:ext uri="{FF2B5EF4-FFF2-40B4-BE49-F238E27FC236}">
                <a16:creationId xmlns:a16="http://schemas.microsoft.com/office/drawing/2014/main" id="{9DB8E336-BB10-4609-BCEB-66C3C84B4CE2}"/>
              </a:ext>
            </a:extLst>
          </p:cNvPr>
          <p:cNvSpPr>
            <a:spLocks noGrp="1"/>
          </p:cNvSpPr>
          <p:nvPr>
            <p:ph idx="1"/>
          </p:nvPr>
        </p:nvSpPr>
        <p:spPr>
          <a:xfrm>
            <a:off x="677333" y="1439056"/>
            <a:ext cx="9845761" cy="5066675"/>
          </a:xfrm>
        </p:spPr>
        <p:txBody>
          <a:bodyPr>
            <a:noAutofit/>
          </a:bodyPr>
          <a:lstStyle/>
          <a:p>
            <a:r>
              <a:rPr lang="en-CA" sz="2600" dirty="0"/>
              <a:t>There is </a:t>
            </a:r>
            <a:r>
              <a:rPr lang="en-CA" sz="2600" i="1" dirty="0"/>
              <a:t>no exemption from liability</a:t>
            </a:r>
            <a:r>
              <a:rPr lang="en-CA" sz="2600" dirty="0"/>
              <a:t> if  “the damage was caused by wilful, reckless or criminal misconduct or gross negligence by the volunteer”.</a:t>
            </a:r>
          </a:p>
          <a:p>
            <a:r>
              <a:rPr lang="en-CA" sz="2600" dirty="0"/>
              <a:t>Or if “the damage was caused by the volunteer while operating a motor vehicle, vessel, aircraft or other vehicle for which the owner is required by law to maintain insurance” </a:t>
            </a:r>
          </a:p>
          <a:p>
            <a:r>
              <a:rPr lang="en-CA" sz="2600" dirty="0"/>
              <a:t>Or if “the act or omission which caused the damage constitutes an offence”</a:t>
            </a:r>
          </a:p>
          <a:p>
            <a:r>
              <a:rPr lang="en-CA" sz="2600" dirty="0"/>
              <a:t>Or if “the volunteer was unlawfully using or impaired by alcohol or drugs at the time of the act or omission which caused the damage”.</a:t>
            </a:r>
          </a:p>
        </p:txBody>
      </p:sp>
    </p:spTree>
    <p:extLst>
      <p:ext uri="{BB962C8B-B14F-4D97-AF65-F5344CB8AC3E}">
        <p14:creationId xmlns:p14="http://schemas.microsoft.com/office/powerpoint/2010/main" val="2522104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63297-B6BD-49D9-B93D-BF035905D93B}"/>
              </a:ext>
            </a:extLst>
          </p:cNvPr>
          <p:cNvSpPr>
            <a:spLocks noGrp="1"/>
          </p:cNvSpPr>
          <p:nvPr>
            <p:ph type="title"/>
          </p:nvPr>
        </p:nvSpPr>
        <p:spPr/>
        <p:txBody>
          <a:bodyPr/>
          <a:lstStyle/>
          <a:p>
            <a:r>
              <a:rPr lang="en-CA" dirty="0"/>
              <a:t>To repeat…</a:t>
            </a:r>
          </a:p>
        </p:txBody>
      </p:sp>
      <p:sp>
        <p:nvSpPr>
          <p:cNvPr id="3" name="Content Placeholder 2">
            <a:extLst>
              <a:ext uri="{FF2B5EF4-FFF2-40B4-BE49-F238E27FC236}">
                <a16:creationId xmlns:a16="http://schemas.microsoft.com/office/drawing/2014/main" id="{21B6FA7D-2035-4537-A693-B40140368DF8}"/>
              </a:ext>
            </a:extLst>
          </p:cNvPr>
          <p:cNvSpPr>
            <a:spLocks noGrp="1"/>
          </p:cNvSpPr>
          <p:nvPr>
            <p:ph idx="1"/>
          </p:nvPr>
        </p:nvSpPr>
        <p:spPr>
          <a:xfrm>
            <a:off x="677334" y="1488613"/>
            <a:ext cx="8596668" cy="3880773"/>
          </a:xfrm>
        </p:spPr>
        <p:txBody>
          <a:bodyPr>
            <a:noAutofit/>
          </a:bodyPr>
          <a:lstStyle/>
          <a:p>
            <a:pPr marL="0" indent="0">
              <a:buNone/>
            </a:pPr>
            <a:r>
              <a:rPr lang="en-CA" sz="3200" dirty="0"/>
              <a:t>Again, the protections in the Volunteer Protection Act only apply to organizations that are </a:t>
            </a:r>
            <a:r>
              <a:rPr lang="en-CA" sz="3200" i="1" dirty="0"/>
              <a:t>incorporated as societies</a:t>
            </a:r>
            <a:r>
              <a:rPr lang="en-CA" sz="3200" dirty="0"/>
              <a:t>. That is, these protections, and the general legal protections that come with incorporation, do not apply to unincorporated clubs or groups, no matter how valid and worthy their activities may be.</a:t>
            </a:r>
          </a:p>
        </p:txBody>
      </p:sp>
    </p:spTree>
    <p:extLst>
      <p:ext uri="{BB962C8B-B14F-4D97-AF65-F5344CB8AC3E}">
        <p14:creationId xmlns:p14="http://schemas.microsoft.com/office/powerpoint/2010/main" val="8623826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8ABD75-1CAF-4DDF-8969-6A900B2279FC}"/>
              </a:ext>
            </a:extLst>
          </p:cNvPr>
          <p:cNvSpPr>
            <a:spLocks noGrp="1"/>
          </p:cNvSpPr>
          <p:nvPr>
            <p:ph type="title"/>
          </p:nvPr>
        </p:nvSpPr>
        <p:spPr>
          <a:xfrm>
            <a:off x="1043950" y="1179151"/>
            <a:ext cx="3300646" cy="4463889"/>
          </a:xfrm>
        </p:spPr>
        <p:txBody>
          <a:bodyPr anchor="ctr">
            <a:normAutofit/>
          </a:bodyPr>
          <a:lstStyle/>
          <a:p>
            <a:r>
              <a:rPr lang="en-CA" dirty="0"/>
              <a:t>Directors and Officers Liability Insurance</a:t>
            </a:r>
            <a:br>
              <a:rPr lang="en-CA" dirty="0"/>
            </a:br>
            <a:r>
              <a:rPr lang="en-CA" dirty="0"/>
              <a:t>(“D&amp;O” insurance)</a:t>
            </a:r>
          </a:p>
        </p:txBody>
      </p:sp>
      <p:sp>
        <p:nvSpPr>
          <p:cNvPr id="10"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12"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7191C9D-BECA-49FD-9DA8-8319B05C258A}"/>
              </a:ext>
            </a:extLst>
          </p:cNvPr>
          <p:cNvSpPr>
            <a:spLocks noGrp="1"/>
          </p:cNvSpPr>
          <p:nvPr>
            <p:ph idx="1"/>
          </p:nvPr>
        </p:nvSpPr>
        <p:spPr>
          <a:xfrm>
            <a:off x="4978918" y="1109145"/>
            <a:ext cx="6341016" cy="4603900"/>
          </a:xfrm>
        </p:spPr>
        <p:txBody>
          <a:bodyPr anchor="ctr">
            <a:normAutofit/>
          </a:bodyPr>
          <a:lstStyle/>
          <a:p>
            <a:pPr marL="0" indent="0">
              <a:buNone/>
            </a:pPr>
            <a:r>
              <a:rPr lang="en-CA" sz="3200" dirty="0"/>
              <a:t>In light of the robust blanket protections in the Volunteer Protection Act, Board Members have little to fear about taking on personal liability. Accordingly, D&amp;O insurance can be a huge waste of your organization’s precious resources in Nova Scotia.</a:t>
            </a:r>
          </a:p>
        </p:txBody>
      </p:sp>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569191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77A72-8A86-456B-8B44-C2318ED65F6C}"/>
              </a:ext>
            </a:extLst>
          </p:cNvPr>
          <p:cNvSpPr>
            <a:spLocks noGrp="1"/>
          </p:cNvSpPr>
          <p:nvPr>
            <p:ph type="title"/>
          </p:nvPr>
        </p:nvSpPr>
        <p:spPr>
          <a:xfrm>
            <a:off x="643467" y="816638"/>
            <a:ext cx="3367359" cy="5224724"/>
          </a:xfrm>
        </p:spPr>
        <p:txBody>
          <a:bodyPr anchor="ctr">
            <a:normAutofit/>
          </a:bodyPr>
          <a:lstStyle/>
          <a:p>
            <a:r>
              <a:rPr lang="en-CA" dirty="0"/>
              <a:t>The Personal Liability of Board Members &amp; other Volunteers</a:t>
            </a:r>
          </a:p>
        </p:txBody>
      </p:sp>
      <p:sp>
        <p:nvSpPr>
          <p:cNvPr id="3" name="Content Placeholder 2">
            <a:extLst>
              <a:ext uri="{FF2B5EF4-FFF2-40B4-BE49-F238E27FC236}">
                <a16:creationId xmlns:a16="http://schemas.microsoft.com/office/drawing/2014/main" id="{8A593C2A-5CFE-43DB-BD60-8C06CBEAD7CF}"/>
              </a:ext>
            </a:extLst>
          </p:cNvPr>
          <p:cNvSpPr>
            <a:spLocks noGrp="1"/>
          </p:cNvSpPr>
          <p:nvPr>
            <p:ph idx="1"/>
          </p:nvPr>
        </p:nvSpPr>
        <p:spPr>
          <a:xfrm>
            <a:off x="4654295" y="816638"/>
            <a:ext cx="4619706" cy="5224724"/>
          </a:xfrm>
        </p:spPr>
        <p:txBody>
          <a:bodyPr anchor="ctr">
            <a:normAutofit/>
          </a:bodyPr>
          <a:lstStyle/>
          <a:p>
            <a:r>
              <a:rPr lang="en-CA" sz="2400" dirty="0"/>
              <a:t>This presentation is about the </a:t>
            </a:r>
            <a:r>
              <a:rPr lang="en-CA" sz="2400" b="1" i="1" dirty="0"/>
              <a:t>personal </a:t>
            </a:r>
            <a:r>
              <a:rPr lang="en-CA" sz="2400" dirty="0"/>
              <a:t>liability of those who donate their time as volunteers, including those who serve as Board Members, of incorporated Societies in Nova Scotia.</a:t>
            </a:r>
          </a:p>
          <a:p>
            <a:r>
              <a:rPr lang="en-CA" sz="2400" dirty="0"/>
              <a:t>It is </a:t>
            </a:r>
            <a:r>
              <a:rPr lang="en-CA" sz="2400" b="1" i="1" dirty="0"/>
              <a:t>not about </a:t>
            </a:r>
            <a:r>
              <a:rPr lang="en-CA" sz="2400" dirty="0"/>
              <a:t>the liability of the non-profit corporations themselves</a:t>
            </a:r>
          </a:p>
          <a:p>
            <a:r>
              <a:rPr lang="en-CA" sz="2400" dirty="0"/>
              <a:t>And it is </a:t>
            </a:r>
            <a:r>
              <a:rPr lang="en-CA" sz="2400" b="1" i="1" dirty="0"/>
              <a:t>not about </a:t>
            </a:r>
            <a:r>
              <a:rPr lang="en-CA" sz="2400" dirty="0"/>
              <a:t>the liability of those who </a:t>
            </a:r>
            <a:r>
              <a:rPr lang="en-CA" sz="2400" b="1" i="1" dirty="0"/>
              <a:t>work</a:t>
            </a:r>
            <a:r>
              <a:rPr lang="en-CA" sz="2400" dirty="0"/>
              <a:t> for non-profit corporations.</a:t>
            </a:r>
          </a:p>
        </p:txBody>
      </p:sp>
    </p:spTree>
    <p:extLst>
      <p:ext uri="{BB962C8B-B14F-4D97-AF65-F5344CB8AC3E}">
        <p14:creationId xmlns:p14="http://schemas.microsoft.com/office/powerpoint/2010/main" val="6297572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06C65-6C14-46C4-B27D-86D892EC9924}"/>
              </a:ext>
            </a:extLst>
          </p:cNvPr>
          <p:cNvSpPr>
            <a:spLocks noGrp="1"/>
          </p:cNvSpPr>
          <p:nvPr>
            <p:ph type="title"/>
          </p:nvPr>
        </p:nvSpPr>
        <p:spPr>
          <a:xfrm>
            <a:off x="677334" y="609600"/>
            <a:ext cx="8596668" cy="799475"/>
          </a:xfrm>
        </p:spPr>
        <p:txBody>
          <a:bodyPr/>
          <a:lstStyle/>
          <a:p>
            <a:r>
              <a:rPr lang="en-CA" dirty="0"/>
              <a:t>Proponents of D&amp;O make three claims:</a:t>
            </a:r>
          </a:p>
        </p:txBody>
      </p:sp>
      <p:sp>
        <p:nvSpPr>
          <p:cNvPr id="3" name="Content Placeholder 2">
            <a:extLst>
              <a:ext uri="{FF2B5EF4-FFF2-40B4-BE49-F238E27FC236}">
                <a16:creationId xmlns:a16="http://schemas.microsoft.com/office/drawing/2014/main" id="{D0EDDE76-1882-4A01-B716-2C53AC30FBFD}"/>
              </a:ext>
            </a:extLst>
          </p:cNvPr>
          <p:cNvSpPr>
            <a:spLocks noGrp="1"/>
          </p:cNvSpPr>
          <p:nvPr>
            <p:ph idx="1"/>
          </p:nvPr>
        </p:nvSpPr>
        <p:spPr>
          <a:xfrm>
            <a:off x="677334" y="1667657"/>
            <a:ext cx="8596668" cy="3429000"/>
          </a:xfrm>
        </p:spPr>
        <p:txBody>
          <a:bodyPr>
            <a:normAutofit/>
          </a:bodyPr>
          <a:lstStyle/>
          <a:p>
            <a:pPr marL="0" indent="0">
              <a:buNone/>
            </a:pPr>
            <a:r>
              <a:rPr lang="en-CA" sz="3200" dirty="0"/>
              <a:t>First, they point to the fact that, as we have seen, there are exceptions under the Volunteer Protection Act.</a:t>
            </a:r>
          </a:p>
          <a:p>
            <a:pPr marL="0" indent="0">
              <a:buNone/>
            </a:pPr>
            <a:r>
              <a:rPr lang="en-CA" sz="3200" dirty="0"/>
              <a:t>FACT: You cannot buy D&amp;O insurance that does not have the similar exceptions.</a:t>
            </a:r>
          </a:p>
          <a:p>
            <a:pPr marL="0" indent="0">
              <a:buNone/>
            </a:pPr>
            <a:endParaRPr lang="en-CA" dirty="0"/>
          </a:p>
        </p:txBody>
      </p:sp>
    </p:spTree>
    <p:extLst>
      <p:ext uri="{BB962C8B-B14F-4D97-AF65-F5344CB8AC3E}">
        <p14:creationId xmlns:p14="http://schemas.microsoft.com/office/powerpoint/2010/main" val="988647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4796B30-C4C9-46FB-9B4D-37497A9FEEDF}"/>
              </a:ext>
            </a:extLst>
          </p:cNvPr>
          <p:cNvSpPr txBox="1"/>
          <p:nvPr/>
        </p:nvSpPr>
        <p:spPr>
          <a:xfrm>
            <a:off x="1139253" y="595939"/>
            <a:ext cx="8229599" cy="5970865"/>
          </a:xfrm>
          <a:prstGeom prst="rect">
            <a:avLst/>
          </a:prstGeom>
          <a:noFill/>
        </p:spPr>
        <p:txBody>
          <a:bodyPr wrap="square" rtlCol="0">
            <a:spAutoFit/>
          </a:bodyPr>
          <a:lstStyle/>
          <a:p>
            <a:r>
              <a:rPr lang="en-CA" sz="2800" dirty="0"/>
              <a:t>Second, they say that you still need D&amp;O because you will need to pay for a lawyer and D&amp;O insurance will pay for your lawyer.</a:t>
            </a:r>
          </a:p>
          <a:p>
            <a:endParaRPr lang="en-CA" sz="2800" dirty="0"/>
          </a:p>
          <a:p>
            <a:r>
              <a:rPr lang="en-CA" sz="2800" dirty="0"/>
              <a:t>FACT: The Volunteer Protection Act was amended in 2003 to say:</a:t>
            </a:r>
          </a:p>
          <a:p>
            <a:endParaRPr lang="en-CA" sz="2800" dirty="0"/>
          </a:p>
          <a:p>
            <a:r>
              <a:rPr lang="en-CA" sz="2800" dirty="0"/>
              <a:t>“Where an action that is brought against a volunteer for damages caused by an act or omission of the volunteer on behalf of a non-profit organization does not result in a judgment against the volunteer, the volunteer is entitled to costs on a solicitor-and-client basis.”</a:t>
            </a:r>
          </a:p>
          <a:p>
            <a:endParaRPr lang="en-CA" dirty="0"/>
          </a:p>
        </p:txBody>
      </p:sp>
    </p:spTree>
    <p:extLst>
      <p:ext uri="{BB962C8B-B14F-4D97-AF65-F5344CB8AC3E}">
        <p14:creationId xmlns:p14="http://schemas.microsoft.com/office/powerpoint/2010/main" val="40286627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CFDB28F-7364-48E9-A4F6-65AB62D7D568}"/>
              </a:ext>
            </a:extLst>
          </p:cNvPr>
          <p:cNvSpPr txBox="1"/>
          <p:nvPr/>
        </p:nvSpPr>
        <p:spPr>
          <a:xfrm>
            <a:off x="1573967" y="1997839"/>
            <a:ext cx="7854846" cy="2862322"/>
          </a:xfrm>
          <a:prstGeom prst="rect">
            <a:avLst/>
          </a:prstGeom>
          <a:noFill/>
        </p:spPr>
        <p:txBody>
          <a:bodyPr wrap="square" rtlCol="0">
            <a:spAutoFit/>
          </a:bodyPr>
          <a:lstStyle/>
          <a:p>
            <a:r>
              <a:rPr lang="en-CA" sz="3600" dirty="0"/>
              <a:t>In plain words, that means that if someone sues you under the Volunteer Protection Act and they lose, they have to pay the cost of your lawyer.</a:t>
            </a:r>
          </a:p>
        </p:txBody>
      </p:sp>
    </p:spTree>
    <p:extLst>
      <p:ext uri="{BB962C8B-B14F-4D97-AF65-F5344CB8AC3E}">
        <p14:creationId xmlns:p14="http://schemas.microsoft.com/office/powerpoint/2010/main" val="11410744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B3770D6-2904-44AF-B5F5-CD0C6A639B2B}"/>
              </a:ext>
            </a:extLst>
          </p:cNvPr>
          <p:cNvSpPr txBox="1"/>
          <p:nvPr/>
        </p:nvSpPr>
        <p:spPr>
          <a:xfrm>
            <a:off x="1499017" y="1012954"/>
            <a:ext cx="7959776" cy="5262979"/>
          </a:xfrm>
          <a:prstGeom prst="rect">
            <a:avLst/>
          </a:prstGeom>
          <a:noFill/>
        </p:spPr>
        <p:txBody>
          <a:bodyPr wrap="square" rtlCol="0">
            <a:spAutoFit/>
          </a:bodyPr>
          <a:lstStyle/>
          <a:p>
            <a:r>
              <a:rPr lang="en-CA" sz="2800" dirty="0"/>
              <a:t>The third claim D&amp;O proponents make is the claim that the Volunteer Protection Act has never been “tested in the Courts”, implying that it is risky to rely on the VPA and safer to buy D&amp;O.</a:t>
            </a:r>
          </a:p>
          <a:p>
            <a:endParaRPr lang="en-CA" sz="2800" dirty="0"/>
          </a:p>
          <a:p>
            <a:r>
              <a:rPr lang="en-CA" sz="2800" dirty="0"/>
              <a:t>FACT: The Volunteer Protection Act has indeed been “tested” in the Supreme Court of Nova Scotia. It was upheld and solicitor-client costs were awarded against the person suing the volunteer. See </a:t>
            </a:r>
            <a:r>
              <a:rPr lang="en-CA" sz="2800" i="1" dirty="0"/>
              <a:t>Grimmer v. Carleton Road Industries </a:t>
            </a:r>
            <a:r>
              <a:rPr lang="en-CA" sz="2800" dirty="0"/>
              <a:t>2009 NSSC 169</a:t>
            </a:r>
          </a:p>
        </p:txBody>
      </p:sp>
    </p:spTree>
    <p:extLst>
      <p:ext uri="{BB962C8B-B14F-4D97-AF65-F5344CB8AC3E}">
        <p14:creationId xmlns:p14="http://schemas.microsoft.com/office/powerpoint/2010/main" val="793956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D9205E-9175-460C-B0FE-7EE43A9218EB}"/>
              </a:ext>
            </a:extLst>
          </p:cNvPr>
          <p:cNvSpPr txBox="1"/>
          <p:nvPr/>
        </p:nvSpPr>
        <p:spPr>
          <a:xfrm>
            <a:off x="1289155" y="1166842"/>
            <a:ext cx="8424472" cy="4524315"/>
          </a:xfrm>
          <a:prstGeom prst="rect">
            <a:avLst/>
          </a:prstGeom>
          <a:noFill/>
        </p:spPr>
        <p:txBody>
          <a:bodyPr wrap="square" rtlCol="0">
            <a:spAutoFit/>
          </a:bodyPr>
          <a:lstStyle/>
          <a:p>
            <a:r>
              <a:rPr lang="en-CA" sz="3600" dirty="0"/>
              <a:t>Of course, if you did buy D&amp;O insurance and if you were sued, the insurance company lawyer would, of course, use the Volunteer Protection Act to defeat the claim against the volunteer and the insurance company would use the VPA to collect its costs on a solicitor-client basis.</a:t>
            </a:r>
          </a:p>
        </p:txBody>
      </p:sp>
    </p:spTree>
    <p:extLst>
      <p:ext uri="{BB962C8B-B14F-4D97-AF65-F5344CB8AC3E}">
        <p14:creationId xmlns:p14="http://schemas.microsoft.com/office/powerpoint/2010/main" val="6478655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E0BF35CA-8AA0-428F-ABED-5B77A6C391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FA4A156A-791B-4BD9-8452-A798A15D22C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27652CB1-59D3-4DAB-AD45-8DFB738958E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83539C1B-883E-4130-95FA-2A6FD3E49A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244CEE5F-144C-437F-9472-22EE3E3D1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0621BB31-AA71-4E9B-8854-3C62F162FE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5336141D-E3C6-4E7B-8923-B31C3E16F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F113BE6F-9D13-4E70-B7AB-C8CC2546AD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FBEB82C3-C636-4A90-B9A5-905EC38E01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646B4C4A-5A81-43CF-93ED-5FA59D5BE7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C3715C1A-EBA1-41A6-AC20-D6A7C48717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711FED1E-0586-496E-A7AE-4BBEFF549A2C}"/>
              </a:ext>
            </a:extLst>
          </p:cNvPr>
          <p:cNvSpPr>
            <a:spLocks noGrp="1"/>
          </p:cNvSpPr>
          <p:nvPr>
            <p:ph type="title"/>
          </p:nvPr>
        </p:nvSpPr>
        <p:spPr>
          <a:xfrm>
            <a:off x="4974337" y="1265314"/>
            <a:ext cx="4299666" cy="3249131"/>
          </a:xfrm>
        </p:spPr>
        <p:txBody>
          <a:bodyPr vert="horz" lIns="91440" tIns="45720" rIns="91440" bIns="45720" rtlCol="0" anchor="b">
            <a:normAutofit/>
          </a:bodyPr>
          <a:lstStyle/>
          <a:p>
            <a:pPr>
              <a:lnSpc>
                <a:spcPct val="90000"/>
              </a:lnSpc>
            </a:pPr>
            <a:r>
              <a:rPr lang="en-US" sz="4600" dirty="0"/>
              <a:t>This does not mean that non-profits do not need </a:t>
            </a:r>
            <a:r>
              <a:rPr lang="en-US" sz="4600" i="1" dirty="0"/>
              <a:t>any kind of insurance</a:t>
            </a:r>
            <a:r>
              <a:rPr lang="en-US" sz="4600" b="1" i="1" dirty="0"/>
              <a:t>.</a:t>
            </a:r>
            <a:endParaRPr lang="en-US" sz="4600" dirty="0"/>
          </a:p>
        </p:txBody>
      </p:sp>
      <p:sp>
        <p:nvSpPr>
          <p:cNvPr id="22" name="Isosceles Triangle 21">
            <a:extLst>
              <a:ext uri="{FF2B5EF4-FFF2-40B4-BE49-F238E27FC236}">
                <a16:creationId xmlns:a16="http://schemas.microsoft.com/office/drawing/2014/main" id="{03D271DD-C9EA-4985-BA0C-037A88FA30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7" name="Graphic 6" descr="Warning">
            <a:extLst>
              <a:ext uri="{FF2B5EF4-FFF2-40B4-BE49-F238E27FC236}">
                <a16:creationId xmlns:a16="http://schemas.microsoft.com/office/drawing/2014/main" id="{6084954A-7953-4387-ADC3-AABD8E8641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8604" y="1550139"/>
            <a:ext cx="3765692" cy="3765692"/>
          </a:xfrm>
          <a:prstGeom prst="rect">
            <a:avLst/>
          </a:prstGeom>
        </p:spPr>
      </p:pic>
    </p:spTree>
    <p:extLst>
      <p:ext uri="{BB962C8B-B14F-4D97-AF65-F5344CB8AC3E}">
        <p14:creationId xmlns:p14="http://schemas.microsoft.com/office/powerpoint/2010/main" val="18889082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4096ECE-EE07-43F3-B883-C36ED1C45341}"/>
              </a:ext>
            </a:extLst>
          </p:cNvPr>
          <p:cNvSpPr txBox="1"/>
          <p:nvPr/>
        </p:nvSpPr>
        <p:spPr>
          <a:xfrm>
            <a:off x="1019331" y="794479"/>
            <a:ext cx="8949127" cy="5786199"/>
          </a:xfrm>
          <a:prstGeom prst="rect">
            <a:avLst/>
          </a:prstGeom>
          <a:noFill/>
        </p:spPr>
        <p:txBody>
          <a:bodyPr wrap="square" rtlCol="0">
            <a:spAutoFit/>
          </a:bodyPr>
          <a:lstStyle/>
          <a:p>
            <a:pPr marL="457200" indent="-457200">
              <a:buFont typeface="Arial" panose="020B0604020202020204" pitchFamily="34" charset="0"/>
              <a:buChar char="•"/>
            </a:pPr>
            <a:r>
              <a:rPr lang="en-CA" sz="3200" dirty="0"/>
              <a:t>Of course, non-profit organizations still need to purchase General Liability insurance in the event that it is sued (either directly or for a negligent act of an employee).</a:t>
            </a:r>
          </a:p>
          <a:p>
            <a:pPr marL="457200" indent="-457200">
              <a:buFont typeface="Arial" panose="020B0604020202020204" pitchFamily="34" charset="0"/>
              <a:buChar char="•"/>
            </a:pPr>
            <a:r>
              <a:rPr lang="en-CA" sz="3200" dirty="0"/>
              <a:t>Organizations will still need property insurance and insurance for any vehicles it owns, for example.</a:t>
            </a:r>
          </a:p>
          <a:p>
            <a:pPr marL="457200" indent="-457200">
              <a:buFont typeface="Arial" panose="020B0604020202020204" pitchFamily="34" charset="0"/>
              <a:buChar char="•"/>
            </a:pPr>
            <a:r>
              <a:rPr lang="en-CA" sz="3200" dirty="0"/>
              <a:t>And if the organization puts on special events (particularly if alcohol is served) there will have to be appropriate insurance in place for those events.</a:t>
            </a:r>
          </a:p>
          <a:p>
            <a:endParaRPr lang="en-CA" dirty="0"/>
          </a:p>
        </p:txBody>
      </p:sp>
    </p:spTree>
    <p:extLst>
      <p:ext uri="{BB962C8B-B14F-4D97-AF65-F5344CB8AC3E}">
        <p14:creationId xmlns:p14="http://schemas.microsoft.com/office/powerpoint/2010/main" val="40519107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BA3FE3-972C-4861-B56B-ABEC6FDE5479}"/>
              </a:ext>
            </a:extLst>
          </p:cNvPr>
          <p:cNvSpPr txBox="1"/>
          <p:nvPr/>
        </p:nvSpPr>
        <p:spPr>
          <a:xfrm>
            <a:off x="1414073" y="1720840"/>
            <a:ext cx="8589364" cy="3416320"/>
          </a:xfrm>
          <a:prstGeom prst="rect">
            <a:avLst/>
          </a:prstGeom>
          <a:noFill/>
        </p:spPr>
        <p:txBody>
          <a:bodyPr wrap="square" rtlCol="0">
            <a:spAutoFit/>
          </a:bodyPr>
          <a:lstStyle/>
          <a:p>
            <a:r>
              <a:rPr lang="en-CA" sz="3600" dirty="0"/>
              <a:t>The point here is simply that organizations in Nova Scotia that fall under the Volunteer Protection Act can probably find better uses of their precious resources than buying Directors and Officers Liability insurance.</a:t>
            </a:r>
          </a:p>
        </p:txBody>
      </p:sp>
    </p:spTree>
    <p:extLst>
      <p:ext uri="{BB962C8B-B14F-4D97-AF65-F5344CB8AC3E}">
        <p14:creationId xmlns:p14="http://schemas.microsoft.com/office/powerpoint/2010/main" val="13269133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14D16F1A-5D78-4402-81FF-31A98AFD6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065892-8DDF-47AF-835C-F8C2C6A17436}"/>
              </a:ext>
            </a:extLst>
          </p:cNvPr>
          <p:cNvSpPr>
            <a:spLocks noGrp="1"/>
          </p:cNvSpPr>
          <p:nvPr>
            <p:ph type="title"/>
          </p:nvPr>
        </p:nvSpPr>
        <p:spPr>
          <a:xfrm>
            <a:off x="1286933" y="609600"/>
            <a:ext cx="10197494" cy="1099457"/>
          </a:xfrm>
        </p:spPr>
        <p:txBody>
          <a:bodyPr>
            <a:normAutofit/>
          </a:bodyPr>
          <a:lstStyle/>
          <a:p>
            <a:r>
              <a:rPr lang="en-CA"/>
              <a:t>QUESTIONS?</a:t>
            </a:r>
          </a:p>
        </p:txBody>
      </p:sp>
      <p:sp>
        <p:nvSpPr>
          <p:cNvPr id="30" name="Isosceles Triangle 29">
            <a:extLst>
              <a:ext uri="{FF2B5EF4-FFF2-40B4-BE49-F238E27FC236}">
                <a16:creationId xmlns:a16="http://schemas.microsoft.com/office/drawing/2014/main" id="{1B2FB7F0-6A45-43E8-88A7-48E46E6D48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6BA9C607-662B-4FBB-A3F3-CF593AD736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EA641672-7709-4BAF-895A-87BB4F54B6D0}"/>
              </a:ext>
            </a:extLst>
          </p:cNvPr>
          <p:cNvGraphicFramePr>
            <a:graphicFrameLocks noGrp="1"/>
          </p:cNvGraphicFramePr>
          <p:nvPr>
            <p:ph idx="1"/>
            <p:extLst>
              <p:ext uri="{D42A27DB-BD31-4B8C-83A1-F6EECF244321}">
                <p14:modId xmlns:p14="http://schemas.microsoft.com/office/powerpoint/2010/main" val="2004131626"/>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118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7507B9-58E9-4CF7-BC5B-D5DD335203F6}"/>
              </a:ext>
            </a:extLst>
          </p:cNvPr>
          <p:cNvSpPr txBox="1"/>
          <p:nvPr/>
        </p:nvSpPr>
        <p:spPr>
          <a:xfrm>
            <a:off x="1394086" y="582067"/>
            <a:ext cx="8649324" cy="6186309"/>
          </a:xfrm>
          <a:prstGeom prst="rect">
            <a:avLst/>
          </a:prstGeom>
          <a:noFill/>
        </p:spPr>
        <p:txBody>
          <a:bodyPr wrap="square" rtlCol="0">
            <a:spAutoFit/>
          </a:bodyPr>
          <a:lstStyle/>
          <a:p>
            <a:r>
              <a:rPr lang="en-CA" sz="2800" dirty="0"/>
              <a:t>In this presentation, as in the Volunteer Protection Act, the term “volunteer” means: </a:t>
            </a:r>
          </a:p>
          <a:p>
            <a:endParaRPr lang="en-CA" sz="1600" dirty="0"/>
          </a:p>
          <a:p>
            <a:r>
              <a:rPr lang="en-CA" sz="2800" dirty="0"/>
              <a:t>an individual performing services for a non-profit organization who does not receive in respect of those services</a:t>
            </a:r>
          </a:p>
          <a:p>
            <a:endParaRPr lang="en-CA" sz="1600" dirty="0"/>
          </a:p>
          <a:p>
            <a:r>
              <a:rPr lang="en-CA" sz="2800" dirty="0"/>
              <a:t> (</a:t>
            </a:r>
            <a:r>
              <a:rPr lang="en-CA" sz="2800" dirty="0" err="1"/>
              <a:t>i</a:t>
            </a:r>
            <a:r>
              <a:rPr lang="en-CA" sz="2800" dirty="0"/>
              <a:t>) compensation, other than reasonable reimbursement or allowance for expenses actually incurred, or </a:t>
            </a:r>
          </a:p>
          <a:p>
            <a:endParaRPr lang="en-CA" sz="1600" dirty="0"/>
          </a:p>
          <a:p>
            <a:r>
              <a:rPr lang="en-CA" sz="2800" dirty="0"/>
              <a:t>(ii) money or any other thing of value in lieu of compensation in excess of five hundred dollars per year, and may include a director, officer, trustee or employee of the organization.</a:t>
            </a:r>
          </a:p>
        </p:txBody>
      </p:sp>
    </p:spTree>
    <p:extLst>
      <p:ext uri="{BB962C8B-B14F-4D97-AF65-F5344CB8AC3E}">
        <p14:creationId xmlns:p14="http://schemas.microsoft.com/office/powerpoint/2010/main" val="2089168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F993C45-B237-4CD5-A232-CD2DFFF5AB1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 name="Straight Connector 8">
              <a:extLst>
                <a:ext uri="{FF2B5EF4-FFF2-40B4-BE49-F238E27FC236}">
                  <a16:creationId xmlns:a16="http://schemas.microsoft.com/office/drawing/2014/main" id="{BE9EA4F6-F0E3-4DB3-8F82-B91A1F693A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3A7345F-1794-4777-80F8-B67B01BE7F9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AEB4062E-9879-4D6E-8C9A-55D81D61C4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5">
              <a:extLst>
                <a:ext uri="{FF2B5EF4-FFF2-40B4-BE49-F238E27FC236}">
                  <a16:creationId xmlns:a16="http://schemas.microsoft.com/office/drawing/2014/main" id="{E0E1E50E-9B56-49FC-AC93-34C80F4385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786CF095-2697-4E6D-832B-E71B7C8D6D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7">
              <a:extLst>
                <a:ext uri="{FF2B5EF4-FFF2-40B4-BE49-F238E27FC236}">
                  <a16:creationId xmlns:a16="http://schemas.microsoft.com/office/drawing/2014/main" id="{A93A2EA0-D245-490B-A61D-8B32A8DF49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8">
              <a:extLst>
                <a:ext uri="{FF2B5EF4-FFF2-40B4-BE49-F238E27FC236}">
                  <a16:creationId xmlns:a16="http://schemas.microsoft.com/office/drawing/2014/main" id="{6BAC7BF2-009C-48C7-A7F2-2139B5079D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9">
              <a:extLst>
                <a:ext uri="{FF2B5EF4-FFF2-40B4-BE49-F238E27FC236}">
                  <a16:creationId xmlns:a16="http://schemas.microsoft.com/office/drawing/2014/main" id="{7D60F62B-3828-4F12-B884-8A89253251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D8A41293-53F5-4380-B216-EB66A4353B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A6DDE673-E05B-400B-B6E1-335E425D8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0" name="Rectangle 19">
            <a:extLst>
              <a:ext uri="{FF2B5EF4-FFF2-40B4-BE49-F238E27FC236}">
                <a16:creationId xmlns:a16="http://schemas.microsoft.com/office/drawing/2014/main" id="{0ADFFC45-3DC9-4433-926F-043E879D9D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B5F26A87-0610-435F-AA13-BD658385C9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67230" y="-8468"/>
            <a:ext cx="4763558" cy="6866467"/>
            <a:chOff x="67175" y="-8467"/>
            <a:chExt cx="4763558" cy="6866467"/>
          </a:xfrm>
        </p:grpSpPr>
        <p:cxnSp>
          <p:nvCxnSpPr>
            <p:cNvPr id="23" name="Straight Connector 22">
              <a:extLst>
                <a:ext uri="{FF2B5EF4-FFF2-40B4-BE49-F238E27FC236}">
                  <a16:creationId xmlns:a16="http://schemas.microsoft.com/office/drawing/2014/main" id="{E6321436-5AAD-4FB6-BB0D-316D4540E82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1520012"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94B0BD33-3D46-4F43-947A-825DFEF6106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67175"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92E26C27-E1F5-47DC-9F83-469D196C55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58764"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a:extLst>
                <a:ext uri="{FF2B5EF4-FFF2-40B4-BE49-F238E27FC236}">
                  <a16:creationId xmlns:a16="http://schemas.microsoft.com/office/drawing/2014/main" id="{95F944E7-2B4E-4AE2-B4DB-846FF8AE0B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0730"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a:extLst>
                <a:ext uri="{FF2B5EF4-FFF2-40B4-BE49-F238E27FC236}">
                  <a16:creationId xmlns:a16="http://schemas.microsoft.com/office/drawing/2014/main" id="{FF14952D-390F-46CC-B302-73DDD9C41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9621"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a:extLst>
                <a:ext uri="{FF2B5EF4-FFF2-40B4-BE49-F238E27FC236}">
                  <a16:creationId xmlns:a16="http://schemas.microsoft.com/office/drawing/2014/main" id="{867CDE55-B22A-40D0-882A-9452919EEC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11788"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a:extLst>
                <a:ext uri="{FF2B5EF4-FFF2-40B4-BE49-F238E27FC236}">
                  <a16:creationId xmlns:a16="http://schemas.microsoft.com/office/drawing/2014/main" id="{8C409231-C942-4808-B529-DAC32A7DB0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448954"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E6B8903D-6D77-4AB3-B032-6D6F0428343C}"/>
              </a:ext>
            </a:extLst>
          </p:cNvPr>
          <p:cNvSpPr>
            <a:spLocks noGrp="1"/>
          </p:cNvSpPr>
          <p:nvPr>
            <p:ph type="title"/>
          </p:nvPr>
        </p:nvSpPr>
        <p:spPr>
          <a:xfrm>
            <a:off x="677335" y="1282701"/>
            <a:ext cx="5096060" cy="4307148"/>
          </a:xfrm>
        </p:spPr>
        <p:txBody>
          <a:bodyPr vert="horz" lIns="91440" tIns="45720" rIns="91440" bIns="45720" rtlCol="0" anchor="ctr">
            <a:normAutofit/>
          </a:bodyPr>
          <a:lstStyle/>
          <a:p>
            <a:pPr algn="r">
              <a:lnSpc>
                <a:spcPct val="90000"/>
              </a:lnSpc>
            </a:pPr>
            <a:r>
              <a:rPr lang="en-US" sz="5000"/>
              <a:t>Are Volunteers or Board Members liable for the Debts of the Society?</a:t>
            </a:r>
            <a:br>
              <a:rPr lang="en-US" sz="5000"/>
            </a:br>
            <a:endParaRPr lang="en-US" sz="5000"/>
          </a:p>
        </p:txBody>
      </p:sp>
      <p:sp>
        <p:nvSpPr>
          <p:cNvPr id="31" name="Freeform: Shape 30">
            <a:extLst>
              <a:ext uri="{FF2B5EF4-FFF2-40B4-BE49-F238E27FC236}">
                <a16:creationId xmlns:a16="http://schemas.microsoft.com/office/drawing/2014/main" id="{69370F01-B8C9-4CE4-824C-92B2792E6E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36497" y="-8468"/>
            <a:ext cx="5074930" cy="6866468"/>
          </a:xfrm>
          <a:custGeom>
            <a:avLst/>
            <a:gdLst>
              <a:gd name="connsiteX0" fmla="*/ 0 w 5074930"/>
              <a:gd name="connsiteY0" fmla="*/ 0 h 6858000"/>
              <a:gd name="connsiteX1" fmla="*/ 1249825 w 5074930"/>
              <a:gd name="connsiteY1" fmla="*/ 0 h 6858000"/>
              <a:gd name="connsiteX2" fmla="*/ 1249825 w 5074930"/>
              <a:gd name="connsiteY2" fmla="*/ 8457 h 6858000"/>
              <a:gd name="connsiteX3" fmla="*/ 5074930 w 5074930"/>
              <a:gd name="connsiteY3" fmla="*/ 8457 h 6858000"/>
              <a:gd name="connsiteX4" fmla="*/ 5074930 w 5074930"/>
              <a:gd name="connsiteY4" fmla="*/ 6858000 h 6858000"/>
              <a:gd name="connsiteX5" fmla="*/ 1249825 w 5074930"/>
              <a:gd name="connsiteY5" fmla="*/ 6858000 h 6858000"/>
              <a:gd name="connsiteX6" fmla="*/ 1109383 w 507493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74930" h="6858000">
                <a:moveTo>
                  <a:pt x="0" y="0"/>
                </a:moveTo>
                <a:lnTo>
                  <a:pt x="1249825" y="0"/>
                </a:lnTo>
                <a:lnTo>
                  <a:pt x="1249825" y="8457"/>
                </a:lnTo>
                <a:lnTo>
                  <a:pt x="5074930" y="8457"/>
                </a:lnTo>
                <a:lnTo>
                  <a:pt x="5074930" y="6858000"/>
                </a:lnTo>
                <a:lnTo>
                  <a:pt x="1249825" y="6858000"/>
                </a:lnTo>
                <a:lnTo>
                  <a:pt x="1109383"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331555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40F9557-309D-4D07-8468-510E94135101}"/>
              </a:ext>
            </a:extLst>
          </p:cNvPr>
          <p:cNvSpPr txBox="1"/>
          <p:nvPr/>
        </p:nvSpPr>
        <p:spPr>
          <a:xfrm>
            <a:off x="1229193" y="1217154"/>
            <a:ext cx="8499423" cy="4031873"/>
          </a:xfrm>
          <a:prstGeom prst="rect">
            <a:avLst/>
          </a:prstGeom>
          <a:noFill/>
        </p:spPr>
        <p:txBody>
          <a:bodyPr wrap="square" rtlCol="0">
            <a:spAutoFit/>
          </a:bodyPr>
          <a:lstStyle/>
          <a:p>
            <a:r>
              <a:rPr lang="en-CA" sz="3200" dirty="0"/>
              <a:t>If the organization is incorporated (under the </a:t>
            </a:r>
            <a:r>
              <a:rPr lang="en-CA" sz="3200" i="1" dirty="0"/>
              <a:t>Societies Act</a:t>
            </a:r>
            <a:r>
              <a:rPr lang="en-CA" sz="3200" dirty="0"/>
              <a:t>), there is generally little chance that the individual board members could be required to pay the organization’s debts personally, </a:t>
            </a:r>
            <a:r>
              <a:rPr lang="en-CA" sz="3200" b="1" dirty="0"/>
              <a:t>unless</a:t>
            </a:r>
            <a:r>
              <a:rPr lang="en-CA" sz="3200" dirty="0"/>
              <a:t>, of course, they signed a </a:t>
            </a:r>
            <a:r>
              <a:rPr lang="en-CA" sz="3200" b="1" i="1" dirty="0"/>
              <a:t>personal guarantee</a:t>
            </a:r>
            <a:r>
              <a:rPr lang="en-CA" sz="3200" b="1" dirty="0"/>
              <a:t> </a:t>
            </a:r>
            <a:r>
              <a:rPr lang="en-CA" sz="3200" dirty="0"/>
              <a:t>or in some other way assumed personal responsibility for the debt. </a:t>
            </a:r>
          </a:p>
        </p:txBody>
      </p:sp>
    </p:spTree>
    <p:extLst>
      <p:ext uri="{BB962C8B-B14F-4D97-AF65-F5344CB8AC3E}">
        <p14:creationId xmlns:p14="http://schemas.microsoft.com/office/powerpoint/2010/main" val="407112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DDD7976-D46A-47BE-9AE0-EE95B65569B8}"/>
              </a:ext>
            </a:extLst>
          </p:cNvPr>
          <p:cNvSpPr txBox="1"/>
          <p:nvPr/>
        </p:nvSpPr>
        <p:spPr>
          <a:xfrm>
            <a:off x="1184031" y="2168769"/>
            <a:ext cx="8053753" cy="2554545"/>
          </a:xfrm>
          <a:prstGeom prst="rect">
            <a:avLst/>
          </a:prstGeom>
          <a:noFill/>
        </p:spPr>
        <p:txBody>
          <a:bodyPr wrap="square" rtlCol="0">
            <a:spAutoFit/>
          </a:bodyPr>
          <a:lstStyle/>
          <a:p>
            <a:r>
              <a:rPr lang="en-CA" sz="3200" dirty="0"/>
              <a:t>That is because the debts are the debts of the </a:t>
            </a:r>
            <a:r>
              <a:rPr lang="en-CA" sz="3200" i="1" dirty="0"/>
              <a:t>corporation</a:t>
            </a:r>
            <a:r>
              <a:rPr lang="en-CA" sz="3200" dirty="0"/>
              <a:t> (a registered, paid up society is a “corporation”), and not a </a:t>
            </a:r>
            <a:r>
              <a:rPr lang="en-CA" sz="3200" i="1" dirty="0"/>
              <a:t>personal</a:t>
            </a:r>
            <a:r>
              <a:rPr lang="en-CA" sz="3200" dirty="0"/>
              <a:t> debt of the individuals serving as its directors.</a:t>
            </a:r>
          </a:p>
        </p:txBody>
      </p:sp>
    </p:spTree>
    <p:extLst>
      <p:ext uri="{BB962C8B-B14F-4D97-AF65-F5344CB8AC3E}">
        <p14:creationId xmlns:p14="http://schemas.microsoft.com/office/powerpoint/2010/main" val="2670224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12">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CDEF2A-6743-4E6A-9BFF-41947024B04C}"/>
              </a:ext>
            </a:extLst>
          </p:cNvPr>
          <p:cNvSpPr>
            <a:spLocks noGrp="1"/>
          </p:cNvSpPr>
          <p:nvPr>
            <p:ph type="title"/>
          </p:nvPr>
        </p:nvSpPr>
        <p:spPr>
          <a:xfrm>
            <a:off x="1043950" y="1179151"/>
            <a:ext cx="3300646" cy="4463889"/>
          </a:xfrm>
        </p:spPr>
        <p:txBody>
          <a:bodyPr anchor="ctr">
            <a:normAutofit/>
          </a:bodyPr>
          <a:lstStyle/>
          <a:p>
            <a:r>
              <a:rPr lang="en-CA" dirty="0"/>
              <a:t>Main Exception</a:t>
            </a:r>
          </a:p>
        </p:txBody>
      </p:sp>
      <p:sp>
        <p:nvSpPr>
          <p:cNvPr id="34" name="Isosceles Triangle 14">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35" name="Straight Connector 16">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B9B0585-2C80-4A2B-A83E-D27EABF6CD5C}"/>
              </a:ext>
            </a:extLst>
          </p:cNvPr>
          <p:cNvSpPr>
            <a:spLocks noGrp="1"/>
          </p:cNvSpPr>
          <p:nvPr>
            <p:ph idx="1"/>
          </p:nvPr>
        </p:nvSpPr>
        <p:spPr>
          <a:xfrm>
            <a:off x="4978918" y="1109144"/>
            <a:ext cx="6341016" cy="4781989"/>
          </a:xfrm>
        </p:spPr>
        <p:txBody>
          <a:bodyPr anchor="ctr">
            <a:noAutofit/>
          </a:bodyPr>
          <a:lstStyle/>
          <a:p>
            <a:pPr marL="0" indent="0">
              <a:buNone/>
            </a:pPr>
            <a:r>
              <a:rPr lang="en-CA" sz="2800" dirty="0"/>
              <a:t>The main exception is for money owing to the government as source deductions made from employees wages (Income Tax, EI, CPP, Workers Comp) and not remitted to the Government. In such a case, board members </a:t>
            </a:r>
            <a:r>
              <a:rPr lang="en-CA" sz="2800" b="1" i="1" dirty="0"/>
              <a:t>could</a:t>
            </a:r>
            <a:r>
              <a:rPr lang="en-CA" sz="2800" dirty="0"/>
              <a:t> be held personally liable for those amounts if they cannot demonstrate that they acted with </a:t>
            </a:r>
            <a:r>
              <a:rPr lang="en-CA" sz="2800" b="1" dirty="0"/>
              <a:t>due diligence</a:t>
            </a:r>
            <a:r>
              <a:rPr lang="en-CA" sz="2800" dirty="0"/>
              <a:t> in causing them to be remitted. </a:t>
            </a:r>
          </a:p>
        </p:txBody>
      </p:sp>
      <p:sp>
        <p:nvSpPr>
          <p:cNvPr id="36" name="Isosceles Triangle 18">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29401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68" name="Group 42">
            <a:extLst>
              <a:ext uri="{FF2B5EF4-FFF2-40B4-BE49-F238E27FC236}">
                <a16:creationId xmlns:a16="http://schemas.microsoft.com/office/drawing/2014/main" id="{3F993C45-B237-4CD5-A232-CD2DFFF5AB1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4" name="Straight Connector 43">
              <a:extLst>
                <a:ext uri="{FF2B5EF4-FFF2-40B4-BE49-F238E27FC236}">
                  <a16:creationId xmlns:a16="http://schemas.microsoft.com/office/drawing/2014/main" id="{BE9EA4F6-F0E3-4DB3-8F82-B91A1F693A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43A7345F-1794-4777-80F8-B67B01BE7F9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46" name="Rectangle 23">
              <a:extLst>
                <a:ext uri="{FF2B5EF4-FFF2-40B4-BE49-F238E27FC236}">
                  <a16:creationId xmlns:a16="http://schemas.microsoft.com/office/drawing/2014/main" id="{AEB4062E-9879-4D6E-8C9A-55D81D61C4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7" name="Rectangle 25">
              <a:extLst>
                <a:ext uri="{FF2B5EF4-FFF2-40B4-BE49-F238E27FC236}">
                  <a16:creationId xmlns:a16="http://schemas.microsoft.com/office/drawing/2014/main" id="{E0E1E50E-9B56-49FC-AC93-34C80F4385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8" name="Isosceles Triangle 47">
              <a:extLst>
                <a:ext uri="{FF2B5EF4-FFF2-40B4-BE49-F238E27FC236}">
                  <a16:creationId xmlns:a16="http://schemas.microsoft.com/office/drawing/2014/main" id="{786CF095-2697-4E6D-832B-E71B7C8D6D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9" name="Rectangle 27">
              <a:extLst>
                <a:ext uri="{FF2B5EF4-FFF2-40B4-BE49-F238E27FC236}">
                  <a16:creationId xmlns:a16="http://schemas.microsoft.com/office/drawing/2014/main" id="{A93A2EA0-D245-490B-A61D-8B32A8DF49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0" name="Rectangle 28">
              <a:extLst>
                <a:ext uri="{FF2B5EF4-FFF2-40B4-BE49-F238E27FC236}">
                  <a16:creationId xmlns:a16="http://schemas.microsoft.com/office/drawing/2014/main" id="{6BAC7BF2-009C-48C7-A7F2-2139B5079D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 name="Rectangle 29">
              <a:extLst>
                <a:ext uri="{FF2B5EF4-FFF2-40B4-BE49-F238E27FC236}">
                  <a16:creationId xmlns:a16="http://schemas.microsoft.com/office/drawing/2014/main" id="{7D60F62B-3828-4F12-B884-8A89253251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2" name="Isosceles Triangle 51">
              <a:extLst>
                <a:ext uri="{FF2B5EF4-FFF2-40B4-BE49-F238E27FC236}">
                  <a16:creationId xmlns:a16="http://schemas.microsoft.com/office/drawing/2014/main" id="{D8A41293-53F5-4380-B216-EB66A4353B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3" name="Isosceles Triangle 52">
              <a:extLst>
                <a:ext uri="{FF2B5EF4-FFF2-40B4-BE49-F238E27FC236}">
                  <a16:creationId xmlns:a16="http://schemas.microsoft.com/office/drawing/2014/main" id="{A6DDE673-E05B-400B-B6E1-335E425D8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69" name="Rectangle 54">
            <a:extLst>
              <a:ext uri="{FF2B5EF4-FFF2-40B4-BE49-F238E27FC236}">
                <a16:creationId xmlns:a16="http://schemas.microsoft.com/office/drawing/2014/main" id="{2783C067-F8BF-4755-B516-8A0CD74CF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66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Isosceles Triangle 56">
            <a:extLst>
              <a:ext uri="{FF2B5EF4-FFF2-40B4-BE49-F238E27FC236}">
                <a16:creationId xmlns:a16="http://schemas.microsoft.com/office/drawing/2014/main" id="{2ED796EC-E7FF-46DB-B912-FB08BF12AA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9" name="Isosceles Triangle 58">
            <a:extLst>
              <a:ext uri="{FF2B5EF4-FFF2-40B4-BE49-F238E27FC236}">
                <a16:creationId xmlns:a16="http://schemas.microsoft.com/office/drawing/2014/main" id="{549A2DAB-B431-487D-95AD-BB0FECB49E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alpha val="88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61" name="Straight Connector 60">
            <a:extLst>
              <a:ext uri="{FF2B5EF4-FFF2-40B4-BE49-F238E27FC236}">
                <a16:creationId xmlns:a16="http://schemas.microsoft.com/office/drawing/2014/main" id="{C5ECDEE1-7093-418F-9CF5-24EEB115C1C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045062AF-EB11-4651-BC4A-4DA21768DE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CADE2968-E3EE-4867-81B8-0EAA7F69A17B}"/>
              </a:ext>
            </a:extLst>
          </p:cNvPr>
          <p:cNvSpPr>
            <a:spLocks noGrp="1"/>
          </p:cNvSpPr>
          <p:nvPr>
            <p:ph type="title"/>
          </p:nvPr>
        </p:nvSpPr>
        <p:spPr>
          <a:xfrm>
            <a:off x="1507067" y="1397000"/>
            <a:ext cx="7766936" cy="2653836"/>
          </a:xfrm>
        </p:spPr>
        <p:txBody>
          <a:bodyPr vert="horz" lIns="91440" tIns="45720" rIns="91440" bIns="45720" rtlCol="0" anchor="b">
            <a:normAutofit/>
          </a:bodyPr>
          <a:lstStyle/>
          <a:p>
            <a:pPr algn="r"/>
            <a:r>
              <a:rPr lang="en-US" sz="5400"/>
              <a:t>Personal Liability for Wrongful Acts (Torts”)</a:t>
            </a:r>
          </a:p>
        </p:txBody>
      </p:sp>
      <p:sp>
        <p:nvSpPr>
          <p:cNvPr id="65" name="Rectangle 27">
            <a:extLst>
              <a:ext uri="{FF2B5EF4-FFF2-40B4-BE49-F238E27FC236}">
                <a16:creationId xmlns:a16="http://schemas.microsoft.com/office/drawing/2014/main" id="{0819F787-32B4-46A8-BC57-C6571BCEE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530368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DEF2D78-166B-4266-A996-535C7AC97DB2}"/>
              </a:ext>
            </a:extLst>
          </p:cNvPr>
          <p:cNvSpPr txBox="1"/>
          <p:nvPr/>
        </p:nvSpPr>
        <p:spPr>
          <a:xfrm>
            <a:off x="1768840" y="1693889"/>
            <a:ext cx="7659974" cy="2554545"/>
          </a:xfrm>
          <a:prstGeom prst="rect">
            <a:avLst/>
          </a:prstGeom>
          <a:noFill/>
        </p:spPr>
        <p:txBody>
          <a:bodyPr wrap="square" rtlCol="0">
            <a:spAutoFit/>
          </a:bodyPr>
          <a:lstStyle/>
          <a:p>
            <a:r>
              <a:rPr lang="en-CA" sz="3200" dirty="0"/>
              <a:t>The same general rule applies to torts as to debts: individual board members of incorporated non-profit bodies are </a:t>
            </a:r>
            <a:r>
              <a:rPr lang="en-CA" sz="3200" b="1" i="1" dirty="0"/>
              <a:t>not personally liable </a:t>
            </a:r>
            <a:r>
              <a:rPr lang="en-CA" sz="3200" dirty="0"/>
              <a:t>for wrongs done by the organization or its staff.</a:t>
            </a:r>
          </a:p>
        </p:txBody>
      </p:sp>
    </p:spTree>
    <p:extLst>
      <p:ext uri="{BB962C8B-B14F-4D97-AF65-F5344CB8AC3E}">
        <p14:creationId xmlns:p14="http://schemas.microsoft.com/office/powerpoint/2010/main" val="367249672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TotalTime>
  <Words>1349</Words>
  <Application>Microsoft Office PowerPoint</Application>
  <PresentationFormat>Widescreen</PresentationFormat>
  <Paragraphs>64</Paragraphs>
  <Slides>28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Trebuchet MS</vt:lpstr>
      <vt:lpstr>Wingdings 3</vt:lpstr>
      <vt:lpstr>Facet</vt:lpstr>
      <vt:lpstr>Nova Scotia’s Volunteer Protection Act</vt:lpstr>
      <vt:lpstr>The Personal Liability of Board Members &amp; other Volunteers</vt:lpstr>
      <vt:lpstr>PowerPoint Presentation</vt:lpstr>
      <vt:lpstr>Are Volunteers or Board Members liable for the Debts of the Society? </vt:lpstr>
      <vt:lpstr>PowerPoint Presentation</vt:lpstr>
      <vt:lpstr>PowerPoint Presentation</vt:lpstr>
      <vt:lpstr>Main Exception</vt:lpstr>
      <vt:lpstr>Personal Liability for Wrongful Acts (Torts”)</vt:lpstr>
      <vt:lpstr>PowerPoint Presentation</vt:lpstr>
      <vt:lpstr>PowerPoint Presentation</vt:lpstr>
      <vt:lpstr>PowerPoint Presentation</vt:lpstr>
      <vt:lpstr>The Volunteer Protection Act</vt:lpstr>
      <vt:lpstr>The ‘new’ Rule</vt:lpstr>
      <vt:lpstr>PowerPoint Presentation</vt:lpstr>
      <vt:lpstr>Requirements</vt:lpstr>
      <vt:lpstr>Clarification</vt:lpstr>
      <vt:lpstr>The Exceptions</vt:lpstr>
      <vt:lpstr>To repeat…</vt:lpstr>
      <vt:lpstr>Directors and Officers Liability Insurance (“D&amp;O” insurance)</vt:lpstr>
      <vt:lpstr>Proponents of D&amp;O make three claims:</vt:lpstr>
      <vt:lpstr>PowerPoint Presentation</vt:lpstr>
      <vt:lpstr>PowerPoint Presentation</vt:lpstr>
      <vt:lpstr>PowerPoint Presentation</vt:lpstr>
      <vt:lpstr>PowerPoint Presentation</vt:lpstr>
      <vt:lpstr>This does not mean that non-profits do not need any kind of insurance.</vt:lpstr>
      <vt:lpstr>PowerPoint Presentation</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Nova Scotia’s Volunteer Protection Act</dc:title>
  <dc:creator>Michael Coyle</dc:creator>
  <cp:lastModifiedBy>Michael Coyle</cp:lastModifiedBy>
  <cp:revision>10</cp:revision>
  <cp:lastPrinted>2019-05-14T20:44:19Z</cp:lastPrinted>
  <dcterms:created xsi:type="dcterms:W3CDTF">2019-05-14T18:15:44Z</dcterms:created>
  <dcterms:modified xsi:type="dcterms:W3CDTF">2024-05-16T16:47:23Z</dcterms:modified>
</cp:coreProperties>
</file>