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88" r:id="rId2"/>
    <p:sldId id="301" r:id="rId3"/>
    <p:sldId id="289" r:id="rId4"/>
    <p:sldId id="300" r:id="rId5"/>
    <p:sldId id="291" r:id="rId6"/>
    <p:sldId id="283" r:id="rId7"/>
    <p:sldId id="292" r:id="rId8"/>
    <p:sldId id="281" r:id="rId9"/>
    <p:sldId id="278" r:id="rId10"/>
    <p:sldId id="287" r:id="rId11"/>
    <p:sldId id="293" r:id="rId12"/>
    <p:sldId id="294" r:id="rId13"/>
    <p:sldId id="295" r:id="rId14"/>
    <p:sldId id="296" r:id="rId15"/>
    <p:sldId id="285" r:id="rId16"/>
    <p:sldId id="303" r:id="rId17"/>
    <p:sldId id="284" r:id="rId18"/>
    <p:sldId id="299" r:id="rId19"/>
    <p:sldId id="304" r:id="rId2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45586F-F125-E64B-8FF0-82ECF9ED33F3}" v="62" dt="2024-05-15T12:17:12.8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69" autoAdjust="0"/>
    <p:restoredTop sz="75268" autoAdjust="0"/>
  </p:normalViewPr>
  <p:slideViewPr>
    <p:cSldViewPr>
      <p:cViewPr varScale="1">
        <p:scale>
          <a:sx n="83" d="100"/>
          <a:sy n="83" d="100"/>
        </p:scale>
        <p:origin x="2400" y="1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ifer Bolt" userId="890e0d72be071fa8" providerId="LiveId" clId="{BB45586F-F125-E64B-8FF0-82ECF9ED33F3}"/>
    <pc:docChg chg="undo custSel addSld delSld modSld">
      <pc:chgData name="Jennifer Bolt" userId="890e0d72be071fa8" providerId="LiveId" clId="{BB45586F-F125-E64B-8FF0-82ECF9ED33F3}" dt="2024-05-15T12:17:12.797" v="265"/>
      <pc:docMkLst>
        <pc:docMk/>
      </pc:docMkLst>
      <pc:sldChg chg="addSp delSp modSp add del">
        <pc:chgData name="Jennifer Bolt" userId="890e0d72be071fa8" providerId="LiveId" clId="{BB45586F-F125-E64B-8FF0-82ECF9ED33F3}" dt="2024-05-13T19:51:36.648" v="125" actId="2696"/>
        <pc:sldMkLst>
          <pc:docMk/>
          <pc:sldMk cId="1923656577" sldId="279"/>
        </pc:sldMkLst>
        <pc:spChg chg="add mod">
          <ac:chgData name="Jennifer Bolt" userId="890e0d72be071fa8" providerId="LiveId" clId="{BB45586F-F125-E64B-8FF0-82ECF9ED33F3}" dt="2024-05-13T19:50:42.755" v="73" actId="21"/>
          <ac:spMkLst>
            <pc:docMk/>
            <pc:sldMk cId="1923656577" sldId="279"/>
            <ac:spMk id="2" creationId="{231F48CD-A4B1-2809-8C77-77A27A9CC2DF}"/>
          </ac:spMkLst>
        </pc:spChg>
        <pc:spChg chg="del">
          <ac:chgData name="Jennifer Bolt" userId="890e0d72be071fa8" providerId="LiveId" clId="{BB45586F-F125-E64B-8FF0-82ECF9ED33F3}" dt="2024-05-13T19:50:42.755" v="73" actId="21"/>
          <ac:spMkLst>
            <pc:docMk/>
            <pc:sldMk cId="1923656577" sldId="279"/>
            <ac:spMk id="7" creationId="{1BAA6FAA-BAE2-42DC-AF8D-E3C323A7F07A}"/>
          </ac:spMkLst>
        </pc:spChg>
      </pc:sldChg>
      <pc:sldChg chg="addSp delSp modSp del mod">
        <pc:chgData name="Jennifer Bolt" userId="890e0d72be071fa8" providerId="LiveId" clId="{BB45586F-F125-E64B-8FF0-82ECF9ED33F3}" dt="2024-05-15T12:17:02.832" v="264" actId="2696"/>
        <pc:sldMkLst>
          <pc:docMk/>
          <pc:sldMk cId="0" sldId="284"/>
        </pc:sldMkLst>
        <pc:spChg chg="add mod">
          <ac:chgData name="Jennifer Bolt" userId="890e0d72be071fa8" providerId="LiveId" clId="{BB45586F-F125-E64B-8FF0-82ECF9ED33F3}" dt="2024-05-13T19:51:15.616" v="121" actId="1035"/>
          <ac:spMkLst>
            <pc:docMk/>
            <pc:sldMk cId="0" sldId="284"/>
            <ac:spMk id="2" creationId="{52EEA3C3-1E44-0E07-3AEA-1B88A77B21BA}"/>
          </ac:spMkLst>
        </pc:spChg>
        <pc:spChg chg="add mod">
          <ac:chgData name="Jennifer Bolt" userId="890e0d72be071fa8" providerId="LiveId" clId="{BB45586F-F125-E64B-8FF0-82ECF9ED33F3}" dt="2024-05-13T19:51:19.717" v="124" actId="1035"/>
          <ac:spMkLst>
            <pc:docMk/>
            <pc:sldMk cId="0" sldId="284"/>
            <ac:spMk id="3" creationId="{1D1DBD24-53EA-1463-E018-89CC8E9DADB7}"/>
          </ac:spMkLst>
        </pc:spChg>
        <pc:spChg chg="mod">
          <ac:chgData name="Jennifer Bolt" userId="890e0d72be071fa8" providerId="LiveId" clId="{BB45586F-F125-E64B-8FF0-82ECF9ED33F3}" dt="2024-05-13T19:49:34.711" v="63" actId="20577"/>
          <ac:spMkLst>
            <pc:docMk/>
            <pc:sldMk cId="0" sldId="284"/>
            <ac:spMk id="29707" creationId="{7C2348E8-2E9A-CD18-1CAD-AA3079BEA150}"/>
          </ac:spMkLst>
        </pc:spChg>
        <pc:spChg chg="del">
          <ac:chgData name="Jennifer Bolt" userId="890e0d72be071fa8" providerId="LiveId" clId="{BB45586F-F125-E64B-8FF0-82ECF9ED33F3}" dt="2024-05-13T19:49:40.073" v="64" actId="478"/>
          <ac:spMkLst>
            <pc:docMk/>
            <pc:sldMk cId="0" sldId="284"/>
            <ac:spMk id="29708" creationId="{086CFBD1-0F2E-E5DD-0DFC-A39E06CA7068}"/>
          </ac:spMkLst>
        </pc:spChg>
        <pc:spChg chg="del mod">
          <ac:chgData name="Jennifer Bolt" userId="890e0d72be071fa8" providerId="LiveId" clId="{BB45586F-F125-E64B-8FF0-82ECF9ED33F3}" dt="2024-05-13T19:49:45.650" v="66" actId="478"/>
          <ac:spMkLst>
            <pc:docMk/>
            <pc:sldMk cId="0" sldId="284"/>
            <ac:spMk id="29709" creationId="{B7BAE938-4CA5-7C02-7C13-314CB6CB8D9B}"/>
          </ac:spMkLst>
        </pc:spChg>
      </pc:sldChg>
      <pc:sldChg chg="add">
        <pc:chgData name="Jennifer Bolt" userId="890e0d72be071fa8" providerId="LiveId" clId="{BB45586F-F125-E64B-8FF0-82ECF9ED33F3}" dt="2024-05-15T12:17:12.797" v="265"/>
        <pc:sldMkLst>
          <pc:docMk/>
          <pc:sldMk cId="1504509143" sldId="284"/>
        </pc:sldMkLst>
      </pc:sldChg>
      <pc:sldChg chg="modSp mod">
        <pc:chgData name="Jennifer Bolt" userId="890e0d72be071fa8" providerId="LiveId" clId="{BB45586F-F125-E64B-8FF0-82ECF9ED33F3}" dt="2024-05-14T18:30:25.632" v="126" actId="1036"/>
        <pc:sldMkLst>
          <pc:docMk/>
          <pc:sldMk cId="0" sldId="288"/>
        </pc:sldMkLst>
        <pc:spChg chg="mod">
          <ac:chgData name="Jennifer Bolt" userId="890e0d72be071fa8" providerId="LiveId" clId="{BB45586F-F125-E64B-8FF0-82ECF9ED33F3}" dt="2024-05-14T18:30:25.632" v="126" actId="1036"/>
          <ac:spMkLst>
            <pc:docMk/>
            <pc:sldMk cId="0" sldId="288"/>
            <ac:spMk id="4" creationId="{B786190D-F19A-33A8-14DF-88EEC347C2EA}"/>
          </ac:spMkLst>
        </pc:spChg>
      </pc:sldChg>
      <pc:sldChg chg="modSp mod">
        <pc:chgData name="Jennifer Bolt" userId="890e0d72be071fa8" providerId="LiveId" clId="{BB45586F-F125-E64B-8FF0-82ECF9ED33F3}" dt="2024-05-14T18:31:31.622" v="127" actId="1036"/>
        <pc:sldMkLst>
          <pc:docMk/>
          <pc:sldMk cId="0" sldId="292"/>
        </pc:sldMkLst>
        <pc:spChg chg="mod">
          <ac:chgData name="Jennifer Bolt" userId="890e0d72be071fa8" providerId="LiveId" clId="{BB45586F-F125-E64B-8FF0-82ECF9ED33F3}" dt="2024-05-14T18:31:31.622" v="127" actId="1036"/>
          <ac:spMkLst>
            <pc:docMk/>
            <pc:sldMk cId="0" sldId="292"/>
            <ac:spMk id="4" creationId="{9ED91566-F8F1-337B-2819-19EC09A49067}"/>
          </ac:spMkLst>
        </pc:spChg>
      </pc:sldChg>
      <pc:sldChg chg="addSp delSp modSp add del">
        <pc:chgData name="Jennifer Bolt" userId="890e0d72be071fa8" providerId="LiveId" clId="{BB45586F-F125-E64B-8FF0-82ECF9ED33F3}" dt="2024-05-13T19:50:35.589" v="72" actId="2696"/>
        <pc:sldMkLst>
          <pc:docMk/>
          <pc:sldMk cId="3126030106" sldId="302"/>
        </pc:sldMkLst>
        <pc:spChg chg="add mod">
          <ac:chgData name="Jennifer Bolt" userId="890e0d72be071fa8" providerId="LiveId" clId="{BB45586F-F125-E64B-8FF0-82ECF9ED33F3}" dt="2024-05-13T19:50:11.002" v="67" actId="21"/>
          <ac:spMkLst>
            <pc:docMk/>
            <pc:sldMk cId="3126030106" sldId="302"/>
            <ac:spMk id="2" creationId="{0A2730D1-2FD5-65B4-A724-AAAE301F2DC2}"/>
          </ac:spMkLst>
        </pc:spChg>
        <pc:spChg chg="del">
          <ac:chgData name="Jennifer Bolt" userId="890e0d72be071fa8" providerId="LiveId" clId="{BB45586F-F125-E64B-8FF0-82ECF9ED33F3}" dt="2024-05-13T19:50:11.002" v="67" actId="21"/>
          <ac:spMkLst>
            <pc:docMk/>
            <pc:sldMk cId="3126030106" sldId="302"/>
            <ac:spMk id="6" creationId="{8D0F3D64-067D-4491-B5BF-E5A55852C8C4}"/>
          </ac:spMkLst>
        </pc:spChg>
      </pc:sldChg>
      <pc:sldChg chg="add">
        <pc:chgData name="Jennifer Bolt" userId="890e0d72be071fa8" providerId="LiveId" clId="{BB45586F-F125-E64B-8FF0-82ECF9ED33F3}" dt="2024-05-13T19:49:04.294" v="1"/>
        <pc:sldMkLst>
          <pc:docMk/>
          <pc:sldMk cId="2702552522" sldId="303"/>
        </pc:sldMkLst>
      </pc:sldChg>
      <pc:sldChg chg="addSp delSp modSp add mod">
        <pc:chgData name="Jennifer Bolt" userId="890e0d72be071fa8" providerId="LiveId" clId="{BB45586F-F125-E64B-8FF0-82ECF9ED33F3}" dt="2024-05-15T12:16:54.465" v="263" actId="20577"/>
        <pc:sldMkLst>
          <pc:docMk/>
          <pc:sldMk cId="3701198001" sldId="304"/>
        </pc:sldMkLst>
        <pc:spChg chg="add del mod">
          <ac:chgData name="Jennifer Bolt" userId="890e0d72be071fa8" providerId="LiveId" clId="{BB45586F-F125-E64B-8FF0-82ECF9ED33F3}" dt="2024-05-15T12:16:54.465" v="263" actId="20577"/>
          <ac:spMkLst>
            <pc:docMk/>
            <pc:sldMk cId="3701198001" sldId="304"/>
            <ac:spMk id="14" creationId="{1AB1994A-8605-CD5B-87B1-B3B28391A1F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F9F2267-9CB9-C145-A53F-3E2177B46C8D}"/>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endParaRPr lang="en-US"/>
          </a:p>
        </p:txBody>
      </p:sp>
      <p:sp>
        <p:nvSpPr>
          <p:cNvPr id="3" name="Date Placeholder 2">
            <a:extLst>
              <a:ext uri="{FF2B5EF4-FFF2-40B4-BE49-F238E27FC236}">
                <a16:creationId xmlns:a16="http://schemas.microsoft.com/office/drawing/2014/main" id="{2411C2C3-AAEB-D22B-3AB0-5FFC06A1B63E}"/>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cs typeface="Arial" charset="0"/>
              </a:defRPr>
            </a:lvl1pPr>
          </a:lstStyle>
          <a:p>
            <a:pPr>
              <a:defRPr/>
            </a:pPr>
            <a:fld id="{80B09793-FF83-774F-9EEA-0244C11B428A}" type="datetimeFigureOut">
              <a:rPr lang="en-US"/>
              <a:pPr>
                <a:defRPr/>
              </a:pPr>
              <a:t>5/13/24</a:t>
            </a:fld>
            <a:endParaRPr lang="en-US"/>
          </a:p>
        </p:txBody>
      </p:sp>
      <p:sp>
        <p:nvSpPr>
          <p:cNvPr id="4" name="Slide Image Placeholder 3">
            <a:extLst>
              <a:ext uri="{FF2B5EF4-FFF2-40B4-BE49-F238E27FC236}">
                <a16:creationId xmlns:a16="http://schemas.microsoft.com/office/drawing/2014/main" id="{771C42F8-E843-6394-0F32-63DCEF8AD5AA}"/>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6BB037B1-B115-B312-6D9A-02B93DE714AF}"/>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22DFEAD1-6071-5A73-F9F2-E6E4F8D8E89F}"/>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F9A5D53A-E089-5813-6B10-FDB201795A40}"/>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4B2D16CA-8D1D-7A47-A3C3-AAC36AC269E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0122E117-1DBE-4628-D872-EA326AE7414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E324F1DB-51D4-28DF-4315-F0520FFD722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4100" name="Slide Number Placeholder 3">
            <a:extLst>
              <a:ext uri="{FF2B5EF4-FFF2-40B4-BE49-F238E27FC236}">
                <a16:creationId xmlns:a16="http://schemas.microsoft.com/office/drawing/2014/main" id="{09255B8D-124F-DF40-9A58-E94D382F32D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0602487-F7BB-634B-8221-BC0968564134}" type="slidenum">
              <a:rPr lang="en-US" altLang="en-US" smtClean="0">
                <a:latin typeface="Arial" panose="020B0604020202020204" pitchFamily="34" charset="0"/>
              </a:rPr>
              <a:pPr>
                <a:spcBef>
                  <a:spcPct val="0"/>
                </a:spcBef>
              </a:pPr>
              <a:t>1</a:t>
            </a:fld>
            <a:endParaRPr lang="en-US"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97BFFDD1-1245-8820-8EE5-73BBC51D5E2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DD1702B1-3CC7-334F-324C-A93C147C29E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Measure the success of your event by more than the dollars. Take a moment to rank an event.  </a:t>
            </a:r>
          </a:p>
        </p:txBody>
      </p:sp>
      <p:sp>
        <p:nvSpPr>
          <p:cNvPr id="20484" name="Slide Number Placeholder 3">
            <a:extLst>
              <a:ext uri="{FF2B5EF4-FFF2-40B4-BE49-F238E27FC236}">
                <a16:creationId xmlns:a16="http://schemas.microsoft.com/office/drawing/2014/main" id="{9C9055FB-CE03-AA63-601E-20973C8646B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1BA615B-1D00-E64D-A5A9-B28601C810C6}" type="slidenum">
              <a:rPr lang="en-US" altLang="en-US" smtClean="0">
                <a:latin typeface="Arial" panose="020B0604020202020204" pitchFamily="34" charset="0"/>
              </a:rPr>
              <a:pPr>
                <a:spcBef>
                  <a:spcPct val="0"/>
                </a:spcBef>
              </a:pPr>
              <a:t>10</a:t>
            </a:fld>
            <a:endParaRPr lang="en-US" altLang="en-US">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B2D16CA-8D1D-7A47-A3C3-AAC36AC269E6}" type="slidenum">
              <a:rPr lang="en-US" altLang="en-US" smtClean="0"/>
              <a:pPr>
                <a:defRPr/>
              </a:pPr>
              <a:t>11</a:t>
            </a:fld>
            <a:endParaRPr lang="en-US" altLang="en-US"/>
          </a:p>
        </p:txBody>
      </p:sp>
    </p:spTree>
    <p:extLst>
      <p:ext uri="{BB962C8B-B14F-4D97-AF65-F5344CB8AC3E}">
        <p14:creationId xmlns:p14="http://schemas.microsoft.com/office/powerpoint/2010/main" val="902705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383369F8-995F-BD62-AD45-DCA370F29BB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6DE5F495-EFBB-9AE4-70AF-0B22A760342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26628" name="Slide Number Placeholder 3">
            <a:extLst>
              <a:ext uri="{FF2B5EF4-FFF2-40B4-BE49-F238E27FC236}">
                <a16:creationId xmlns:a16="http://schemas.microsoft.com/office/drawing/2014/main" id="{C6F8FEB3-955C-10A3-0BB9-6F4230F3189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DA9F4C3-AEA3-4041-A2D9-B060EAF4F756}" type="slidenum">
              <a:rPr lang="en-US" altLang="en-US" smtClean="0"/>
              <a:pPr/>
              <a:t>13</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50B5C76E-FED4-DF92-33B2-37C29ED0300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A528741E-0D90-5C4F-DEF0-EA521250AE2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Good fundraising is opportunistic and allows people to experience the impact as closely as possible.</a:t>
            </a:r>
          </a:p>
        </p:txBody>
      </p:sp>
      <p:sp>
        <p:nvSpPr>
          <p:cNvPr id="28676" name="Slide Number Placeholder 3">
            <a:extLst>
              <a:ext uri="{FF2B5EF4-FFF2-40B4-BE49-F238E27FC236}">
                <a16:creationId xmlns:a16="http://schemas.microsoft.com/office/drawing/2014/main" id="{5FF748B1-370D-5A22-2EFA-E8DB8DE4307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7FD0EFC-ABB9-0F4A-9FCB-BB752A51F30B}" type="slidenum">
              <a:rPr lang="en-US" altLang="en-US" smtClean="0"/>
              <a:pPr/>
              <a:t>14</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E191B494-6773-9930-1F2D-4C2ACDF723F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53AAC2C2-9500-1F3A-3D03-F7292830C2F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22532" name="Slide Number Placeholder 3">
            <a:extLst>
              <a:ext uri="{FF2B5EF4-FFF2-40B4-BE49-F238E27FC236}">
                <a16:creationId xmlns:a16="http://schemas.microsoft.com/office/drawing/2014/main" id="{3540ED7E-9D54-5D59-F681-90E9791D944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F53D1FE-D5C2-E243-A22B-07BBEE3273BA}" type="slidenum">
              <a:rPr lang="en-US" altLang="en-US" smtClean="0">
                <a:latin typeface="Arial" panose="020B0604020202020204" pitchFamily="34" charset="0"/>
              </a:rPr>
              <a:pPr>
                <a:spcBef>
                  <a:spcPct val="0"/>
                </a:spcBef>
              </a:pPr>
              <a:t>15</a:t>
            </a:fld>
            <a:endParaRPr lang="en-US" altLang="en-US">
              <a:latin typeface="Arial" panose="020B0604020202020204" pitchFamily="34" charset="0"/>
            </a:endParaRPr>
          </a:p>
        </p:txBody>
      </p:sp>
    </p:spTree>
    <p:extLst>
      <p:ext uri="{BB962C8B-B14F-4D97-AF65-F5344CB8AC3E}">
        <p14:creationId xmlns:p14="http://schemas.microsoft.com/office/powerpoint/2010/main" val="8694805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4C8EB8E9-F1B6-1BB7-6A88-C9C00254E25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8A2E4664-AC76-A522-85AF-21BFD3783588}"/>
              </a:ext>
            </a:extLst>
          </p:cNvPr>
          <p:cNvSpPr>
            <a:spLocks noGrp="1"/>
          </p:cNvSpPr>
          <p:nvPr>
            <p:ph type="body" idx="1"/>
          </p:nvPr>
        </p:nvSpPr>
        <p:spPr bwMode="auto"/>
        <p:txBody>
          <a:bodyPr wrap="square" numCol="1" anchor="t" anchorCtr="0" compatLnSpc="1">
            <a:prstTxWarp prst="textNoShape">
              <a:avLst/>
            </a:prstTxWarp>
          </a:bodyPr>
          <a:lstStyle/>
          <a:p>
            <a:pPr eaLnBrk="1" hangingPunct="1">
              <a:spcBef>
                <a:spcPct val="0"/>
              </a:spcBef>
              <a:defRPr/>
            </a:pPr>
            <a:r>
              <a:rPr lang="en-US" altLang="en-US" dirty="0"/>
              <a:t>- hopes and dreams = strategic plans and tangible goals</a:t>
            </a:r>
          </a:p>
          <a:p>
            <a:pPr eaLnBrk="1" hangingPunct="1">
              <a:spcBef>
                <a:spcPct val="0"/>
              </a:spcBef>
              <a:defRPr/>
            </a:pPr>
            <a:r>
              <a:rPr lang="en-US" altLang="en-US" dirty="0"/>
              <a:t>- Case = funding you need NOW to accomplish your plan – layout the plan to get the funds</a:t>
            </a:r>
          </a:p>
          <a:p>
            <a:pPr eaLnBrk="1" hangingPunct="1">
              <a:spcBef>
                <a:spcPct val="0"/>
              </a:spcBef>
              <a:defRPr/>
            </a:pPr>
            <a:r>
              <a:rPr lang="en-US" altLang="en-US" dirty="0"/>
              <a:t>- Questions to ask: Does this seem important to you? Who might help us? Would you introduce me?</a:t>
            </a:r>
          </a:p>
          <a:p>
            <a:pPr marL="171450" indent="-171450" eaLnBrk="1" hangingPunct="1">
              <a:spcBef>
                <a:spcPct val="0"/>
              </a:spcBef>
              <a:buFontTx/>
              <a:buChar char="-"/>
              <a:defRPr/>
            </a:pPr>
            <a:r>
              <a:rPr lang="en-US" altLang="en-US" dirty="0"/>
              <a:t>Make sure YOU are a donor (doesn’t matter how much)</a:t>
            </a:r>
          </a:p>
          <a:p>
            <a:pPr eaLnBrk="1" hangingPunct="1">
              <a:spcBef>
                <a:spcPct val="0"/>
              </a:spcBef>
              <a:defRPr/>
            </a:pPr>
            <a:r>
              <a:rPr lang="en-US" altLang="en-US" dirty="0"/>
              <a:t>- Avoid asking on the phone – leave people to think about it</a:t>
            </a:r>
          </a:p>
          <a:p>
            <a:pPr marL="171450" indent="-171450" eaLnBrk="1" hangingPunct="1">
              <a:spcBef>
                <a:spcPct val="0"/>
              </a:spcBef>
              <a:buFontTx/>
              <a:buChar char="-"/>
              <a:defRPr/>
            </a:pPr>
            <a:endParaRPr lang="en-US" altLang="en-US" dirty="0"/>
          </a:p>
        </p:txBody>
      </p:sp>
      <p:sp>
        <p:nvSpPr>
          <p:cNvPr id="30724" name="Slide Number Placeholder 3">
            <a:extLst>
              <a:ext uri="{FF2B5EF4-FFF2-40B4-BE49-F238E27FC236}">
                <a16:creationId xmlns:a16="http://schemas.microsoft.com/office/drawing/2014/main" id="{862359DA-3EFD-280D-78C7-79BAB2004E9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B8362BC-057C-8740-A8F6-07676D2D74B3}" type="slidenum">
              <a:rPr lang="en-US" altLang="en-US" smtClean="0">
                <a:latin typeface="Arial" panose="020B0604020202020204" pitchFamily="34" charset="0"/>
              </a:rPr>
              <a:pPr>
                <a:spcBef>
                  <a:spcPct val="0"/>
                </a:spcBef>
              </a:pPr>
              <a:t>16</a:t>
            </a:fld>
            <a:endParaRPr lang="en-US" altLang="en-US">
              <a:latin typeface="Arial" panose="020B0604020202020204" pitchFamily="34" charset="0"/>
            </a:endParaRPr>
          </a:p>
        </p:txBody>
      </p:sp>
    </p:spTree>
    <p:extLst>
      <p:ext uri="{BB962C8B-B14F-4D97-AF65-F5344CB8AC3E}">
        <p14:creationId xmlns:p14="http://schemas.microsoft.com/office/powerpoint/2010/main" val="14848598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4C8EB8E9-F1B6-1BB7-6A88-C9C00254E25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8A2E4664-AC76-A522-85AF-21BFD3783588}"/>
              </a:ext>
            </a:extLst>
          </p:cNvPr>
          <p:cNvSpPr>
            <a:spLocks noGrp="1"/>
          </p:cNvSpPr>
          <p:nvPr>
            <p:ph type="body" idx="1"/>
          </p:nvPr>
        </p:nvSpPr>
        <p:spPr bwMode="auto"/>
        <p:txBody>
          <a:bodyPr wrap="square" numCol="1" anchor="t" anchorCtr="0" compatLnSpc="1">
            <a:prstTxWarp prst="textNoShape">
              <a:avLst/>
            </a:prstTxWarp>
          </a:bodyPr>
          <a:lstStyle/>
          <a:p>
            <a:pPr eaLnBrk="1" hangingPunct="1">
              <a:spcBef>
                <a:spcPct val="0"/>
              </a:spcBef>
              <a:defRPr/>
            </a:pPr>
            <a:r>
              <a:rPr lang="en-US" altLang="en-US" dirty="0"/>
              <a:t>- hopes and dreams = strategic plans and tangible goals</a:t>
            </a:r>
          </a:p>
          <a:p>
            <a:pPr eaLnBrk="1" hangingPunct="1">
              <a:spcBef>
                <a:spcPct val="0"/>
              </a:spcBef>
              <a:defRPr/>
            </a:pPr>
            <a:r>
              <a:rPr lang="en-US" altLang="en-US" dirty="0"/>
              <a:t>- Case = funding you need NOW to accomplish your plan – layout the plan to get the funds</a:t>
            </a:r>
          </a:p>
          <a:p>
            <a:pPr eaLnBrk="1" hangingPunct="1">
              <a:spcBef>
                <a:spcPct val="0"/>
              </a:spcBef>
              <a:defRPr/>
            </a:pPr>
            <a:r>
              <a:rPr lang="en-US" altLang="en-US" dirty="0"/>
              <a:t>- Questions to ask: Does this seem important to you? Who might help us? Would you introduce me?</a:t>
            </a:r>
          </a:p>
          <a:p>
            <a:pPr marL="171450" indent="-171450" eaLnBrk="1" hangingPunct="1">
              <a:spcBef>
                <a:spcPct val="0"/>
              </a:spcBef>
              <a:buFontTx/>
              <a:buChar char="-"/>
              <a:defRPr/>
            </a:pPr>
            <a:r>
              <a:rPr lang="en-US" altLang="en-US" dirty="0"/>
              <a:t>Make sure YOU are a donor (doesn’t matter how much)</a:t>
            </a:r>
          </a:p>
          <a:p>
            <a:pPr eaLnBrk="1" hangingPunct="1">
              <a:spcBef>
                <a:spcPct val="0"/>
              </a:spcBef>
              <a:defRPr/>
            </a:pPr>
            <a:r>
              <a:rPr lang="en-US" altLang="en-US" dirty="0"/>
              <a:t>- Avoid asking on the phone – leave people to think about it</a:t>
            </a:r>
          </a:p>
          <a:p>
            <a:pPr marL="171450" indent="-171450" eaLnBrk="1" hangingPunct="1">
              <a:spcBef>
                <a:spcPct val="0"/>
              </a:spcBef>
              <a:buFontTx/>
              <a:buChar char="-"/>
              <a:defRPr/>
            </a:pPr>
            <a:endParaRPr lang="en-US" altLang="en-US" dirty="0"/>
          </a:p>
        </p:txBody>
      </p:sp>
      <p:sp>
        <p:nvSpPr>
          <p:cNvPr id="30724" name="Slide Number Placeholder 3">
            <a:extLst>
              <a:ext uri="{FF2B5EF4-FFF2-40B4-BE49-F238E27FC236}">
                <a16:creationId xmlns:a16="http://schemas.microsoft.com/office/drawing/2014/main" id="{862359DA-3EFD-280D-78C7-79BAB2004E9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B8362BC-057C-8740-A8F6-07676D2D74B3}" type="slidenum">
              <a:rPr lang="en-US" altLang="en-US" smtClean="0">
                <a:latin typeface="Arial" panose="020B0604020202020204" pitchFamily="34" charset="0"/>
              </a:rPr>
              <a:pPr>
                <a:spcBef>
                  <a:spcPct val="0"/>
                </a:spcBef>
              </a:pPr>
              <a:t>17</a:t>
            </a:fld>
            <a:endParaRPr lang="en-US" altLang="en-US">
              <a:latin typeface="Arial" panose="020B0604020202020204" pitchFamily="34" charset="0"/>
            </a:endParaRPr>
          </a:p>
        </p:txBody>
      </p:sp>
    </p:spTree>
    <p:extLst>
      <p:ext uri="{BB962C8B-B14F-4D97-AF65-F5344CB8AC3E}">
        <p14:creationId xmlns:p14="http://schemas.microsoft.com/office/powerpoint/2010/main" val="26908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C31372C0-BE54-B520-71CD-BB40121DE0C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CC59FC60-CC2D-6ED1-ACF9-6D518D63DF1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32772" name="Slide Number Placeholder 3">
            <a:extLst>
              <a:ext uri="{FF2B5EF4-FFF2-40B4-BE49-F238E27FC236}">
                <a16:creationId xmlns:a16="http://schemas.microsoft.com/office/drawing/2014/main" id="{2823D9CA-7037-A565-FE8B-17D232A774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B44A9F3-A433-EB44-AAC5-B19C07B6745E}" type="slidenum">
              <a:rPr lang="en-US" altLang="en-US" smtClean="0"/>
              <a:pPr/>
              <a:t>18</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0122E117-1DBE-4628-D872-EA326AE7414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E324F1DB-51D4-28DF-4315-F0520FFD722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4100" name="Slide Number Placeholder 3">
            <a:extLst>
              <a:ext uri="{FF2B5EF4-FFF2-40B4-BE49-F238E27FC236}">
                <a16:creationId xmlns:a16="http://schemas.microsoft.com/office/drawing/2014/main" id="{09255B8D-124F-DF40-9A58-E94D382F32D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0602487-F7BB-634B-8221-BC0968564134}" type="slidenum">
              <a:rPr lang="en-US" altLang="en-US" smtClean="0">
                <a:latin typeface="Arial" panose="020B0604020202020204" pitchFamily="34" charset="0"/>
              </a:rPr>
              <a:pPr>
                <a:spcBef>
                  <a:spcPct val="0"/>
                </a:spcBef>
              </a:pPr>
              <a:t>19</a:t>
            </a:fld>
            <a:endParaRPr lang="en-US" altLang="en-US">
              <a:latin typeface="Arial" panose="020B0604020202020204" pitchFamily="34" charset="0"/>
            </a:endParaRPr>
          </a:p>
        </p:txBody>
      </p:sp>
    </p:spTree>
    <p:extLst>
      <p:ext uri="{BB962C8B-B14F-4D97-AF65-F5344CB8AC3E}">
        <p14:creationId xmlns:p14="http://schemas.microsoft.com/office/powerpoint/2010/main" val="5169015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FB6B8E61-BE94-71E8-C474-8568D456199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6AFA9A87-BF5F-3C1F-53B6-61F8170986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6148" name="Slide Number Placeholder 3">
            <a:extLst>
              <a:ext uri="{FF2B5EF4-FFF2-40B4-BE49-F238E27FC236}">
                <a16:creationId xmlns:a16="http://schemas.microsoft.com/office/drawing/2014/main" id="{2103F393-7950-244C-1FA9-784FB46250C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C9D8ADA-AD54-2347-B4BE-1B9BB7EC6133}" type="slidenum">
              <a:rPr lang="en-US" altLang="en-US" smtClean="0">
                <a:latin typeface="Arial" panose="020B0604020202020204" pitchFamily="34" charset="0"/>
              </a:rPr>
              <a:pPr>
                <a:spcBef>
                  <a:spcPct val="0"/>
                </a:spcBef>
              </a:pPr>
              <a:t>2</a:t>
            </a:fld>
            <a:endParaRPr lang="en-US" altLang="en-US">
              <a:latin typeface="Arial" panose="020B0604020202020204" pitchFamily="34" charset="0"/>
            </a:endParaRPr>
          </a:p>
        </p:txBody>
      </p:sp>
    </p:spTree>
    <p:extLst>
      <p:ext uri="{BB962C8B-B14F-4D97-AF65-F5344CB8AC3E}">
        <p14:creationId xmlns:p14="http://schemas.microsoft.com/office/powerpoint/2010/main" val="35473156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FB6B8E61-BE94-71E8-C474-8568D456199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6AFA9A87-BF5F-3C1F-53B6-61F8170986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6148" name="Slide Number Placeholder 3">
            <a:extLst>
              <a:ext uri="{FF2B5EF4-FFF2-40B4-BE49-F238E27FC236}">
                <a16:creationId xmlns:a16="http://schemas.microsoft.com/office/drawing/2014/main" id="{2103F393-7950-244C-1FA9-784FB46250C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C9D8ADA-AD54-2347-B4BE-1B9BB7EC6133}" type="slidenum">
              <a:rPr lang="en-US" altLang="en-US" smtClean="0">
                <a:latin typeface="Arial" panose="020B0604020202020204" pitchFamily="34" charset="0"/>
              </a:rPr>
              <a:pPr>
                <a:spcBef>
                  <a:spcPct val="0"/>
                </a:spcBef>
              </a:pPr>
              <a:t>3</a:t>
            </a:fld>
            <a:endParaRPr lang="en-US"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D1AB89EB-D606-A06E-7227-33A085F8070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AC432CFE-B083-5325-38BF-BD128202877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 No such thing as rejection, or competition among charities.  Simply finding those who align with our interests and will want an opportunity to help.</a:t>
            </a:r>
          </a:p>
        </p:txBody>
      </p:sp>
      <p:sp>
        <p:nvSpPr>
          <p:cNvPr id="12292" name="Slide Number Placeholder 3">
            <a:extLst>
              <a:ext uri="{FF2B5EF4-FFF2-40B4-BE49-F238E27FC236}">
                <a16:creationId xmlns:a16="http://schemas.microsoft.com/office/drawing/2014/main" id="{614A7D59-936E-C7DE-E0FB-E6AD0D39F04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402E016-01A7-0241-9EA7-0B11014ED688}" type="slidenum">
              <a:rPr lang="en-US" altLang="en-US" smtClean="0">
                <a:latin typeface="Arial" panose="020B0604020202020204" pitchFamily="34" charset="0"/>
              </a:rPr>
              <a:pPr>
                <a:spcBef>
                  <a:spcPct val="0"/>
                </a:spcBef>
              </a:pPr>
              <a:t>4</a:t>
            </a:fld>
            <a:endParaRPr lang="en-US" altLang="en-US">
              <a:latin typeface="Arial" panose="020B0604020202020204" pitchFamily="34" charset="0"/>
            </a:endParaRPr>
          </a:p>
        </p:txBody>
      </p:sp>
    </p:spTree>
    <p:extLst>
      <p:ext uri="{BB962C8B-B14F-4D97-AF65-F5344CB8AC3E}">
        <p14:creationId xmlns:p14="http://schemas.microsoft.com/office/powerpoint/2010/main" val="10674544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65C297B1-DB04-7BD3-2037-32FE6241AC5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725E23A4-CD65-BC2E-4D2B-9ACB24DA66D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10244" name="Slide Number Placeholder 3">
            <a:extLst>
              <a:ext uri="{FF2B5EF4-FFF2-40B4-BE49-F238E27FC236}">
                <a16:creationId xmlns:a16="http://schemas.microsoft.com/office/drawing/2014/main" id="{3473518A-5E76-3240-84AD-043F4BD0601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098AF68-489F-E94C-B491-B5423F829B3B}"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7E35566C-B811-766A-B488-761E6E662E1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1850F8A9-07B8-A44F-9B42-63BE294046F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4340" name="Slide Number Placeholder 3">
            <a:extLst>
              <a:ext uri="{FF2B5EF4-FFF2-40B4-BE49-F238E27FC236}">
                <a16:creationId xmlns:a16="http://schemas.microsoft.com/office/drawing/2014/main" id="{6DB42BEE-292D-E69B-F15E-ECA07A059B0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9DB3CDF-46E6-5E48-BDF5-D49F87780E78}" type="slidenum">
              <a:rPr lang="en-US" altLang="en-US" smtClean="0">
                <a:latin typeface="Arial" panose="020B0604020202020204" pitchFamily="34" charset="0"/>
              </a:rPr>
              <a:pPr>
                <a:spcBef>
                  <a:spcPct val="0"/>
                </a:spcBef>
              </a:pPr>
              <a:t>6</a:t>
            </a:fld>
            <a:endParaRPr lang="en-US" altLang="en-US">
              <a:latin typeface="Arial" panose="020B0604020202020204" pitchFamily="34" charset="0"/>
            </a:endParaRPr>
          </a:p>
        </p:txBody>
      </p:sp>
    </p:spTree>
    <p:extLst>
      <p:ext uri="{BB962C8B-B14F-4D97-AF65-F5344CB8AC3E}">
        <p14:creationId xmlns:p14="http://schemas.microsoft.com/office/powerpoint/2010/main" val="28229288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D1AB89EB-D606-A06E-7227-33A085F8070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AC432CFE-B083-5325-38BF-BD128202877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 No such thing as rejection, or competition among charities.  Simply finding those who align with our interests and will want an opportunity to help.</a:t>
            </a:r>
          </a:p>
        </p:txBody>
      </p:sp>
      <p:sp>
        <p:nvSpPr>
          <p:cNvPr id="12292" name="Slide Number Placeholder 3">
            <a:extLst>
              <a:ext uri="{FF2B5EF4-FFF2-40B4-BE49-F238E27FC236}">
                <a16:creationId xmlns:a16="http://schemas.microsoft.com/office/drawing/2014/main" id="{614A7D59-936E-C7DE-E0FB-E6AD0D39F04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402E016-01A7-0241-9EA7-0B11014ED688}" type="slidenum">
              <a:rPr lang="en-US" altLang="en-US" smtClean="0">
                <a:latin typeface="Arial" panose="020B0604020202020204" pitchFamily="34" charset="0"/>
              </a:rPr>
              <a:pPr>
                <a:spcBef>
                  <a:spcPct val="0"/>
                </a:spcBef>
              </a:pPr>
              <a:t>7</a:t>
            </a:fld>
            <a:endParaRPr lang="en-US"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F4078508-DAF1-464C-3B05-F5883E1E979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C769560F-F298-7F55-BEF2-F365270EF80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6388" name="Slide Number Placeholder 3">
            <a:extLst>
              <a:ext uri="{FF2B5EF4-FFF2-40B4-BE49-F238E27FC236}">
                <a16:creationId xmlns:a16="http://schemas.microsoft.com/office/drawing/2014/main" id="{07E9DF5F-AFC0-2E7C-3CEB-C10B2E7BF83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A975BB2-EC5A-D345-8102-F1B7D3519D3E}" type="slidenum">
              <a:rPr lang="en-US" altLang="en-US" smtClean="0">
                <a:latin typeface="Arial" panose="020B0604020202020204" pitchFamily="34" charset="0"/>
              </a:rPr>
              <a:pPr>
                <a:spcBef>
                  <a:spcPct val="0"/>
                </a:spcBef>
              </a:pPr>
              <a:t>8</a:t>
            </a:fld>
            <a:endParaRPr lang="en-US" altLang="en-US">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A494D962-310F-B58A-06A8-9E31C7B43F6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CC199A6B-25E0-3F1E-5791-F29F940053B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8436" name="Slide Number Placeholder 3">
            <a:extLst>
              <a:ext uri="{FF2B5EF4-FFF2-40B4-BE49-F238E27FC236}">
                <a16:creationId xmlns:a16="http://schemas.microsoft.com/office/drawing/2014/main" id="{8609C99B-9013-A7DF-76E1-E4867E80D02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2ECE58E-68D1-6041-A2CE-407A9AC80060}" type="slidenum">
              <a:rPr lang="en-US" altLang="en-US" smtClean="0">
                <a:latin typeface="Arial" panose="020B0604020202020204" pitchFamily="34" charset="0"/>
              </a:rPr>
              <a:pPr>
                <a:spcBef>
                  <a:spcPct val="0"/>
                </a:spcBef>
              </a:pPr>
              <a:t>9</a:t>
            </a:fld>
            <a:endParaRPr lang="en-US"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4638A0D7-E1BC-4A50-2FB3-FE8594DCC87E}"/>
              </a:ext>
            </a:extLst>
          </p:cNvPr>
          <p:cNvSpPr>
            <a:spLocks noGrp="1"/>
          </p:cNvSpPr>
          <p:nvPr>
            <p:ph type="dt" sz="half" idx="10"/>
          </p:nvPr>
        </p:nvSpPr>
        <p:spPr/>
        <p:txBody>
          <a:bodyPr/>
          <a:lstStyle>
            <a:lvl1pPr>
              <a:defRPr/>
            </a:lvl1pPr>
          </a:lstStyle>
          <a:p>
            <a:pPr>
              <a:defRPr/>
            </a:pPr>
            <a:fld id="{4EA00204-4DCB-8543-9FCD-EF364EDFED82}" type="datetimeFigureOut">
              <a:rPr lang="en-US"/>
              <a:pPr>
                <a:defRPr/>
              </a:pPr>
              <a:t>5/13/24</a:t>
            </a:fld>
            <a:endParaRPr lang="en-US"/>
          </a:p>
        </p:txBody>
      </p:sp>
      <p:sp>
        <p:nvSpPr>
          <p:cNvPr id="5" name="Footer Placeholder 4">
            <a:extLst>
              <a:ext uri="{FF2B5EF4-FFF2-40B4-BE49-F238E27FC236}">
                <a16:creationId xmlns:a16="http://schemas.microsoft.com/office/drawing/2014/main" id="{B0701810-52B7-443D-EEE3-5F1C20128F1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C8831E2-F697-1CE1-3C6A-4575D474F6CA}"/>
              </a:ext>
            </a:extLst>
          </p:cNvPr>
          <p:cNvSpPr>
            <a:spLocks noGrp="1"/>
          </p:cNvSpPr>
          <p:nvPr>
            <p:ph type="sldNum" sz="quarter" idx="12"/>
          </p:nvPr>
        </p:nvSpPr>
        <p:spPr/>
        <p:txBody>
          <a:bodyPr/>
          <a:lstStyle>
            <a:lvl1pPr>
              <a:defRPr/>
            </a:lvl1pPr>
          </a:lstStyle>
          <a:p>
            <a:pPr>
              <a:defRPr/>
            </a:pPr>
            <a:fld id="{473E0F79-DB77-5C44-B4EA-9C1D7F64A71C}" type="slidenum">
              <a:rPr lang="en-US" altLang="en-US"/>
              <a:pPr>
                <a:defRPr/>
              </a:pPr>
              <a:t>‹#›</a:t>
            </a:fld>
            <a:endParaRPr lang="en-US" altLang="en-US"/>
          </a:p>
        </p:txBody>
      </p:sp>
    </p:spTree>
    <p:extLst>
      <p:ext uri="{BB962C8B-B14F-4D97-AF65-F5344CB8AC3E}">
        <p14:creationId xmlns:p14="http://schemas.microsoft.com/office/powerpoint/2010/main" val="425398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5865E1-8217-DF7B-19BF-C969223A0A1E}"/>
              </a:ext>
            </a:extLst>
          </p:cNvPr>
          <p:cNvSpPr>
            <a:spLocks noGrp="1"/>
          </p:cNvSpPr>
          <p:nvPr>
            <p:ph type="dt" sz="half" idx="10"/>
          </p:nvPr>
        </p:nvSpPr>
        <p:spPr/>
        <p:txBody>
          <a:bodyPr/>
          <a:lstStyle>
            <a:lvl1pPr>
              <a:defRPr/>
            </a:lvl1pPr>
          </a:lstStyle>
          <a:p>
            <a:pPr>
              <a:defRPr/>
            </a:pPr>
            <a:fld id="{EED09FF6-E538-4249-B45B-B49EE6AA3DA4}" type="datetimeFigureOut">
              <a:rPr lang="en-US"/>
              <a:pPr>
                <a:defRPr/>
              </a:pPr>
              <a:t>5/13/24</a:t>
            </a:fld>
            <a:endParaRPr lang="en-US"/>
          </a:p>
        </p:txBody>
      </p:sp>
      <p:sp>
        <p:nvSpPr>
          <p:cNvPr id="5" name="Footer Placeholder 4">
            <a:extLst>
              <a:ext uri="{FF2B5EF4-FFF2-40B4-BE49-F238E27FC236}">
                <a16:creationId xmlns:a16="http://schemas.microsoft.com/office/drawing/2014/main" id="{B68E7D62-ADA5-5A81-7951-E3917A08E26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353B4B6-D25D-3937-4CB6-C98CF917AF45}"/>
              </a:ext>
            </a:extLst>
          </p:cNvPr>
          <p:cNvSpPr>
            <a:spLocks noGrp="1"/>
          </p:cNvSpPr>
          <p:nvPr>
            <p:ph type="sldNum" sz="quarter" idx="12"/>
          </p:nvPr>
        </p:nvSpPr>
        <p:spPr/>
        <p:txBody>
          <a:bodyPr/>
          <a:lstStyle>
            <a:lvl1pPr>
              <a:defRPr/>
            </a:lvl1pPr>
          </a:lstStyle>
          <a:p>
            <a:pPr>
              <a:defRPr/>
            </a:pPr>
            <a:fld id="{97649ED6-3A65-9545-A492-1A890EA7485C}" type="slidenum">
              <a:rPr lang="en-US" altLang="en-US"/>
              <a:pPr>
                <a:defRPr/>
              </a:pPr>
              <a:t>‹#›</a:t>
            </a:fld>
            <a:endParaRPr lang="en-US" altLang="en-US"/>
          </a:p>
        </p:txBody>
      </p:sp>
    </p:spTree>
    <p:extLst>
      <p:ext uri="{BB962C8B-B14F-4D97-AF65-F5344CB8AC3E}">
        <p14:creationId xmlns:p14="http://schemas.microsoft.com/office/powerpoint/2010/main" val="2183298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BF2622-EB72-C713-05FE-CE34E0D244C8}"/>
              </a:ext>
            </a:extLst>
          </p:cNvPr>
          <p:cNvSpPr>
            <a:spLocks noGrp="1"/>
          </p:cNvSpPr>
          <p:nvPr>
            <p:ph type="dt" sz="half" idx="10"/>
          </p:nvPr>
        </p:nvSpPr>
        <p:spPr/>
        <p:txBody>
          <a:bodyPr/>
          <a:lstStyle>
            <a:lvl1pPr>
              <a:defRPr/>
            </a:lvl1pPr>
          </a:lstStyle>
          <a:p>
            <a:pPr>
              <a:defRPr/>
            </a:pPr>
            <a:fld id="{09AF4716-2F83-0147-98F2-9786AB72B31A}" type="datetimeFigureOut">
              <a:rPr lang="en-US"/>
              <a:pPr>
                <a:defRPr/>
              </a:pPr>
              <a:t>5/13/24</a:t>
            </a:fld>
            <a:endParaRPr lang="en-US"/>
          </a:p>
        </p:txBody>
      </p:sp>
      <p:sp>
        <p:nvSpPr>
          <p:cNvPr id="5" name="Footer Placeholder 4">
            <a:extLst>
              <a:ext uri="{FF2B5EF4-FFF2-40B4-BE49-F238E27FC236}">
                <a16:creationId xmlns:a16="http://schemas.microsoft.com/office/drawing/2014/main" id="{11FB4CBB-DDDE-2B68-42B3-EE2C0493744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86C381F-E647-9758-A4AD-992AA900CFCB}"/>
              </a:ext>
            </a:extLst>
          </p:cNvPr>
          <p:cNvSpPr>
            <a:spLocks noGrp="1"/>
          </p:cNvSpPr>
          <p:nvPr>
            <p:ph type="sldNum" sz="quarter" idx="12"/>
          </p:nvPr>
        </p:nvSpPr>
        <p:spPr/>
        <p:txBody>
          <a:bodyPr/>
          <a:lstStyle>
            <a:lvl1pPr>
              <a:defRPr/>
            </a:lvl1pPr>
          </a:lstStyle>
          <a:p>
            <a:pPr>
              <a:defRPr/>
            </a:pPr>
            <a:fld id="{E4BE913E-5BA0-1E45-ACF7-767D31F2B8DA}" type="slidenum">
              <a:rPr lang="en-US" altLang="en-US"/>
              <a:pPr>
                <a:defRPr/>
              </a:pPr>
              <a:t>‹#›</a:t>
            </a:fld>
            <a:endParaRPr lang="en-US" altLang="en-US"/>
          </a:p>
        </p:txBody>
      </p:sp>
    </p:spTree>
    <p:extLst>
      <p:ext uri="{BB962C8B-B14F-4D97-AF65-F5344CB8AC3E}">
        <p14:creationId xmlns:p14="http://schemas.microsoft.com/office/powerpoint/2010/main" val="3140703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4ECF57-DBAA-A58F-FDE0-C45287C2C349}"/>
              </a:ext>
            </a:extLst>
          </p:cNvPr>
          <p:cNvSpPr>
            <a:spLocks noGrp="1"/>
          </p:cNvSpPr>
          <p:nvPr>
            <p:ph type="dt" sz="half" idx="10"/>
          </p:nvPr>
        </p:nvSpPr>
        <p:spPr/>
        <p:txBody>
          <a:bodyPr/>
          <a:lstStyle>
            <a:lvl1pPr>
              <a:defRPr/>
            </a:lvl1pPr>
          </a:lstStyle>
          <a:p>
            <a:pPr>
              <a:defRPr/>
            </a:pPr>
            <a:fld id="{45FEDD44-1C5F-0B43-85E0-E30CD54796CF}" type="datetimeFigureOut">
              <a:rPr lang="en-US"/>
              <a:pPr>
                <a:defRPr/>
              </a:pPr>
              <a:t>5/13/24</a:t>
            </a:fld>
            <a:endParaRPr lang="en-US"/>
          </a:p>
        </p:txBody>
      </p:sp>
      <p:sp>
        <p:nvSpPr>
          <p:cNvPr id="5" name="Footer Placeholder 4">
            <a:extLst>
              <a:ext uri="{FF2B5EF4-FFF2-40B4-BE49-F238E27FC236}">
                <a16:creationId xmlns:a16="http://schemas.microsoft.com/office/drawing/2014/main" id="{D386066F-8F9B-3247-42DC-822F2F8D897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598B209-F133-3761-E282-BD0F55F67418}"/>
              </a:ext>
            </a:extLst>
          </p:cNvPr>
          <p:cNvSpPr>
            <a:spLocks noGrp="1"/>
          </p:cNvSpPr>
          <p:nvPr>
            <p:ph type="sldNum" sz="quarter" idx="12"/>
          </p:nvPr>
        </p:nvSpPr>
        <p:spPr/>
        <p:txBody>
          <a:bodyPr/>
          <a:lstStyle>
            <a:lvl1pPr>
              <a:defRPr/>
            </a:lvl1pPr>
          </a:lstStyle>
          <a:p>
            <a:pPr>
              <a:defRPr/>
            </a:pPr>
            <a:fld id="{390A2F41-5734-D64A-951D-339410A87DFA}" type="slidenum">
              <a:rPr lang="en-US" altLang="en-US"/>
              <a:pPr>
                <a:defRPr/>
              </a:pPr>
              <a:t>‹#›</a:t>
            </a:fld>
            <a:endParaRPr lang="en-US" altLang="en-US"/>
          </a:p>
        </p:txBody>
      </p:sp>
    </p:spTree>
    <p:extLst>
      <p:ext uri="{BB962C8B-B14F-4D97-AF65-F5344CB8AC3E}">
        <p14:creationId xmlns:p14="http://schemas.microsoft.com/office/powerpoint/2010/main" val="3303055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EF913F2-02A0-1492-04C2-1ADC26D4E2BD}"/>
              </a:ext>
            </a:extLst>
          </p:cNvPr>
          <p:cNvSpPr>
            <a:spLocks noGrp="1"/>
          </p:cNvSpPr>
          <p:nvPr>
            <p:ph type="dt" sz="half" idx="10"/>
          </p:nvPr>
        </p:nvSpPr>
        <p:spPr/>
        <p:txBody>
          <a:bodyPr/>
          <a:lstStyle>
            <a:lvl1pPr>
              <a:defRPr/>
            </a:lvl1pPr>
          </a:lstStyle>
          <a:p>
            <a:pPr>
              <a:defRPr/>
            </a:pPr>
            <a:fld id="{01216BF2-B6BA-114E-AAB2-2F482E3759C4}" type="datetimeFigureOut">
              <a:rPr lang="en-US"/>
              <a:pPr>
                <a:defRPr/>
              </a:pPr>
              <a:t>5/13/24</a:t>
            </a:fld>
            <a:endParaRPr lang="en-US"/>
          </a:p>
        </p:txBody>
      </p:sp>
      <p:sp>
        <p:nvSpPr>
          <p:cNvPr id="5" name="Footer Placeholder 4">
            <a:extLst>
              <a:ext uri="{FF2B5EF4-FFF2-40B4-BE49-F238E27FC236}">
                <a16:creationId xmlns:a16="http://schemas.microsoft.com/office/drawing/2014/main" id="{0B24F5E4-4C8C-881B-0716-13797C38A45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7CD0B5E-5B05-82CB-0636-6E686EBB1676}"/>
              </a:ext>
            </a:extLst>
          </p:cNvPr>
          <p:cNvSpPr>
            <a:spLocks noGrp="1"/>
          </p:cNvSpPr>
          <p:nvPr>
            <p:ph type="sldNum" sz="quarter" idx="12"/>
          </p:nvPr>
        </p:nvSpPr>
        <p:spPr/>
        <p:txBody>
          <a:bodyPr/>
          <a:lstStyle>
            <a:lvl1pPr>
              <a:defRPr/>
            </a:lvl1pPr>
          </a:lstStyle>
          <a:p>
            <a:pPr>
              <a:defRPr/>
            </a:pPr>
            <a:fld id="{D3211E22-CBF0-0145-AA67-F4A9002C361D}" type="slidenum">
              <a:rPr lang="en-US" altLang="en-US"/>
              <a:pPr>
                <a:defRPr/>
              </a:pPr>
              <a:t>‹#›</a:t>
            </a:fld>
            <a:endParaRPr lang="en-US" altLang="en-US"/>
          </a:p>
        </p:txBody>
      </p:sp>
    </p:spTree>
    <p:extLst>
      <p:ext uri="{BB962C8B-B14F-4D97-AF65-F5344CB8AC3E}">
        <p14:creationId xmlns:p14="http://schemas.microsoft.com/office/powerpoint/2010/main" val="1587502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14E0B5E9-4C98-59C1-E350-AA47C312CDBE}"/>
              </a:ext>
            </a:extLst>
          </p:cNvPr>
          <p:cNvSpPr>
            <a:spLocks noGrp="1"/>
          </p:cNvSpPr>
          <p:nvPr>
            <p:ph type="dt" sz="half" idx="10"/>
          </p:nvPr>
        </p:nvSpPr>
        <p:spPr/>
        <p:txBody>
          <a:bodyPr/>
          <a:lstStyle>
            <a:lvl1pPr>
              <a:defRPr/>
            </a:lvl1pPr>
          </a:lstStyle>
          <a:p>
            <a:pPr>
              <a:defRPr/>
            </a:pPr>
            <a:fld id="{87ACA679-3A96-FC46-876D-92AE360314E7}" type="datetimeFigureOut">
              <a:rPr lang="en-US"/>
              <a:pPr>
                <a:defRPr/>
              </a:pPr>
              <a:t>5/13/24</a:t>
            </a:fld>
            <a:endParaRPr lang="en-US"/>
          </a:p>
        </p:txBody>
      </p:sp>
      <p:sp>
        <p:nvSpPr>
          <p:cNvPr id="6" name="Footer Placeholder 4">
            <a:extLst>
              <a:ext uri="{FF2B5EF4-FFF2-40B4-BE49-F238E27FC236}">
                <a16:creationId xmlns:a16="http://schemas.microsoft.com/office/drawing/2014/main" id="{BF5B434D-FEFB-3BF8-8F91-6B8420D92F6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F6BEF1A-3F18-D17A-333E-63B43C68A185}"/>
              </a:ext>
            </a:extLst>
          </p:cNvPr>
          <p:cNvSpPr>
            <a:spLocks noGrp="1"/>
          </p:cNvSpPr>
          <p:nvPr>
            <p:ph type="sldNum" sz="quarter" idx="12"/>
          </p:nvPr>
        </p:nvSpPr>
        <p:spPr/>
        <p:txBody>
          <a:bodyPr/>
          <a:lstStyle>
            <a:lvl1pPr>
              <a:defRPr/>
            </a:lvl1pPr>
          </a:lstStyle>
          <a:p>
            <a:pPr>
              <a:defRPr/>
            </a:pPr>
            <a:fld id="{D4D6C36E-2969-BB49-8036-6AC6250014E5}" type="slidenum">
              <a:rPr lang="en-US" altLang="en-US"/>
              <a:pPr>
                <a:defRPr/>
              </a:pPr>
              <a:t>‹#›</a:t>
            </a:fld>
            <a:endParaRPr lang="en-US" altLang="en-US"/>
          </a:p>
        </p:txBody>
      </p:sp>
    </p:spTree>
    <p:extLst>
      <p:ext uri="{BB962C8B-B14F-4D97-AF65-F5344CB8AC3E}">
        <p14:creationId xmlns:p14="http://schemas.microsoft.com/office/powerpoint/2010/main" val="1159699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B153A746-E737-A3A5-3567-2965096D5B51}"/>
              </a:ext>
            </a:extLst>
          </p:cNvPr>
          <p:cNvSpPr>
            <a:spLocks noGrp="1"/>
          </p:cNvSpPr>
          <p:nvPr>
            <p:ph type="dt" sz="half" idx="10"/>
          </p:nvPr>
        </p:nvSpPr>
        <p:spPr/>
        <p:txBody>
          <a:bodyPr/>
          <a:lstStyle>
            <a:lvl1pPr>
              <a:defRPr/>
            </a:lvl1pPr>
          </a:lstStyle>
          <a:p>
            <a:pPr>
              <a:defRPr/>
            </a:pPr>
            <a:fld id="{542A7722-C63B-D647-BF87-307AB620E2BF}" type="datetimeFigureOut">
              <a:rPr lang="en-US"/>
              <a:pPr>
                <a:defRPr/>
              </a:pPr>
              <a:t>5/13/24</a:t>
            </a:fld>
            <a:endParaRPr lang="en-US"/>
          </a:p>
        </p:txBody>
      </p:sp>
      <p:sp>
        <p:nvSpPr>
          <p:cNvPr id="8" name="Footer Placeholder 4">
            <a:extLst>
              <a:ext uri="{FF2B5EF4-FFF2-40B4-BE49-F238E27FC236}">
                <a16:creationId xmlns:a16="http://schemas.microsoft.com/office/drawing/2014/main" id="{349C4A2E-0642-B058-A909-CDB399FE6064}"/>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04E038E2-CF30-34C0-889A-7699F1C455AC}"/>
              </a:ext>
            </a:extLst>
          </p:cNvPr>
          <p:cNvSpPr>
            <a:spLocks noGrp="1"/>
          </p:cNvSpPr>
          <p:nvPr>
            <p:ph type="sldNum" sz="quarter" idx="12"/>
          </p:nvPr>
        </p:nvSpPr>
        <p:spPr/>
        <p:txBody>
          <a:bodyPr/>
          <a:lstStyle>
            <a:lvl1pPr>
              <a:defRPr/>
            </a:lvl1pPr>
          </a:lstStyle>
          <a:p>
            <a:pPr>
              <a:defRPr/>
            </a:pPr>
            <a:fld id="{87E593DA-36D1-7E4E-BECD-6B11B7F2019C}" type="slidenum">
              <a:rPr lang="en-US" altLang="en-US"/>
              <a:pPr>
                <a:defRPr/>
              </a:pPr>
              <a:t>‹#›</a:t>
            </a:fld>
            <a:endParaRPr lang="en-US" altLang="en-US"/>
          </a:p>
        </p:txBody>
      </p:sp>
    </p:spTree>
    <p:extLst>
      <p:ext uri="{BB962C8B-B14F-4D97-AF65-F5344CB8AC3E}">
        <p14:creationId xmlns:p14="http://schemas.microsoft.com/office/powerpoint/2010/main" val="2782584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F67663AA-DC2F-47F4-B01E-5F6A012755A1}"/>
              </a:ext>
            </a:extLst>
          </p:cNvPr>
          <p:cNvSpPr>
            <a:spLocks noGrp="1"/>
          </p:cNvSpPr>
          <p:nvPr>
            <p:ph type="dt" sz="half" idx="10"/>
          </p:nvPr>
        </p:nvSpPr>
        <p:spPr/>
        <p:txBody>
          <a:bodyPr/>
          <a:lstStyle>
            <a:lvl1pPr>
              <a:defRPr/>
            </a:lvl1pPr>
          </a:lstStyle>
          <a:p>
            <a:pPr>
              <a:defRPr/>
            </a:pPr>
            <a:fld id="{81C2D90E-7336-3542-B27C-429B5FD72913}" type="datetimeFigureOut">
              <a:rPr lang="en-US"/>
              <a:pPr>
                <a:defRPr/>
              </a:pPr>
              <a:t>5/13/24</a:t>
            </a:fld>
            <a:endParaRPr lang="en-US"/>
          </a:p>
        </p:txBody>
      </p:sp>
      <p:sp>
        <p:nvSpPr>
          <p:cNvPr id="4" name="Footer Placeholder 4">
            <a:extLst>
              <a:ext uri="{FF2B5EF4-FFF2-40B4-BE49-F238E27FC236}">
                <a16:creationId xmlns:a16="http://schemas.microsoft.com/office/drawing/2014/main" id="{4EAA0B64-FA67-A605-EDFB-EA002911B52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18A1B0BA-40C9-424B-73B4-6E30E7125006}"/>
              </a:ext>
            </a:extLst>
          </p:cNvPr>
          <p:cNvSpPr>
            <a:spLocks noGrp="1"/>
          </p:cNvSpPr>
          <p:nvPr>
            <p:ph type="sldNum" sz="quarter" idx="12"/>
          </p:nvPr>
        </p:nvSpPr>
        <p:spPr/>
        <p:txBody>
          <a:bodyPr/>
          <a:lstStyle>
            <a:lvl1pPr>
              <a:defRPr/>
            </a:lvl1pPr>
          </a:lstStyle>
          <a:p>
            <a:pPr>
              <a:defRPr/>
            </a:pPr>
            <a:fld id="{99DABEDB-7725-E249-ADAE-6A3A30700B1A}" type="slidenum">
              <a:rPr lang="en-US" altLang="en-US"/>
              <a:pPr>
                <a:defRPr/>
              </a:pPr>
              <a:t>‹#›</a:t>
            </a:fld>
            <a:endParaRPr lang="en-US" altLang="en-US"/>
          </a:p>
        </p:txBody>
      </p:sp>
    </p:spTree>
    <p:extLst>
      <p:ext uri="{BB962C8B-B14F-4D97-AF65-F5344CB8AC3E}">
        <p14:creationId xmlns:p14="http://schemas.microsoft.com/office/powerpoint/2010/main" val="1117949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55AF914-5562-F346-8CFC-B056E1AD3547}"/>
              </a:ext>
            </a:extLst>
          </p:cNvPr>
          <p:cNvSpPr>
            <a:spLocks noGrp="1"/>
          </p:cNvSpPr>
          <p:nvPr>
            <p:ph type="dt" sz="half" idx="10"/>
          </p:nvPr>
        </p:nvSpPr>
        <p:spPr/>
        <p:txBody>
          <a:bodyPr/>
          <a:lstStyle>
            <a:lvl1pPr>
              <a:defRPr/>
            </a:lvl1pPr>
          </a:lstStyle>
          <a:p>
            <a:pPr>
              <a:defRPr/>
            </a:pPr>
            <a:fld id="{E7241DFF-6928-9A46-A346-9B695313574C}" type="datetimeFigureOut">
              <a:rPr lang="en-US"/>
              <a:pPr>
                <a:defRPr/>
              </a:pPr>
              <a:t>5/13/24</a:t>
            </a:fld>
            <a:endParaRPr lang="en-US"/>
          </a:p>
        </p:txBody>
      </p:sp>
      <p:sp>
        <p:nvSpPr>
          <p:cNvPr id="3" name="Footer Placeholder 4">
            <a:extLst>
              <a:ext uri="{FF2B5EF4-FFF2-40B4-BE49-F238E27FC236}">
                <a16:creationId xmlns:a16="http://schemas.microsoft.com/office/drawing/2014/main" id="{C17F43EE-66CD-6CFA-0D8A-C2964AB7452E}"/>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FBFAEB45-75A3-4BB5-252D-97B96C7C7BFC}"/>
              </a:ext>
            </a:extLst>
          </p:cNvPr>
          <p:cNvSpPr>
            <a:spLocks noGrp="1"/>
          </p:cNvSpPr>
          <p:nvPr>
            <p:ph type="sldNum" sz="quarter" idx="12"/>
          </p:nvPr>
        </p:nvSpPr>
        <p:spPr/>
        <p:txBody>
          <a:bodyPr/>
          <a:lstStyle>
            <a:lvl1pPr>
              <a:defRPr/>
            </a:lvl1pPr>
          </a:lstStyle>
          <a:p>
            <a:pPr>
              <a:defRPr/>
            </a:pPr>
            <a:fld id="{B8552523-D792-184C-B4CA-8588CD80425C}" type="slidenum">
              <a:rPr lang="en-US" altLang="en-US"/>
              <a:pPr>
                <a:defRPr/>
              </a:pPr>
              <a:t>‹#›</a:t>
            </a:fld>
            <a:endParaRPr lang="en-US" altLang="en-US"/>
          </a:p>
        </p:txBody>
      </p:sp>
    </p:spTree>
    <p:extLst>
      <p:ext uri="{BB962C8B-B14F-4D97-AF65-F5344CB8AC3E}">
        <p14:creationId xmlns:p14="http://schemas.microsoft.com/office/powerpoint/2010/main" val="2009818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00BC38D2-57C9-1328-D86E-B410B15B1CEB}"/>
              </a:ext>
            </a:extLst>
          </p:cNvPr>
          <p:cNvSpPr>
            <a:spLocks noGrp="1"/>
          </p:cNvSpPr>
          <p:nvPr>
            <p:ph type="dt" sz="half" idx="10"/>
          </p:nvPr>
        </p:nvSpPr>
        <p:spPr/>
        <p:txBody>
          <a:bodyPr/>
          <a:lstStyle>
            <a:lvl1pPr>
              <a:defRPr/>
            </a:lvl1pPr>
          </a:lstStyle>
          <a:p>
            <a:pPr>
              <a:defRPr/>
            </a:pPr>
            <a:fld id="{B6B2682F-F3C5-A144-A75C-9A171F0D1833}" type="datetimeFigureOut">
              <a:rPr lang="en-US"/>
              <a:pPr>
                <a:defRPr/>
              </a:pPr>
              <a:t>5/13/24</a:t>
            </a:fld>
            <a:endParaRPr lang="en-US"/>
          </a:p>
        </p:txBody>
      </p:sp>
      <p:sp>
        <p:nvSpPr>
          <p:cNvPr id="6" name="Footer Placeholder 4">
            <a:extLst>
              <a:ext uri="{FF2B5EF4-FFF2-40B4-BE49-F238E27FC236}">
                <a16:creationId xmlns:a16="http://schemas.microsoft.com/office/drawing/2014/main" id="{FA0BA466-762D-81B3-2F25-DC2BFC7C059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D28A673-8D22-D37E-01C7-49E3F0F2CF7E}"/>
              </a:ext>
            </a:extLst>
          </p:cNvPr>
          <p:cNvSpPr>
            <a:spLocks noGrp="1"/>
          </p:cNvSpPr>
          <p:nvPr>
            <p:ph type="sldNum" sz="quarter" idx="12"/>
          </p:nvPr>
        </p:nvSpPr>
        <p:spPr/>
        <p:txBody>
          <a:bodyPr/>
          <a:lstStyle>
            <a:lvl1pPr>
              <a:defRPr/>
            </a:lvl1pPr>
          </a:lstStyle>
          <a:p>
            <a:pPr>
              <a:defRPr/>
            </a:pPr>
            <a:fld id="{CF01DAB4-1D0B-9540-912D-EA3FEE95FC9B}" type="slidenum">
              <a:rPr lang="en-US" altLang="en-US"/>
              <a:pPr>
                <a:defRPr/>
              </a:pPr>
              <a:t>‹#›</a:t>
            </a:fld>
            <a:endParaRPr lang="en-US" altLang="en-US"/>
          </a:p>
        </p:txBody>
      </p:sp>
    </p:spTree>
    <p:extLst>
      <p:ext uri="{BB962C8B-B14F-4D97-AF65-F5344CB8AC3E}">
        <p14:creationId xmlns:p14="http://schemas.microsoft.com/office/powerpoint/2010/main" val="2421482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43BF400F-AD82-C7DE-7DF1-B32E5E449515}"/>
              </a:ext>
            </a:extLst>
          </p:cNvPr>
          <p:cNvSpPr>
            <a:spLocks noGrp="1"/>
          </p:cNvSpPr>
          <p:nvPr>
            <p:ph type="dt" sz="half" idx="10"/>
          </p:nvPr>
        </p:nvSpPr>
        <p:spPr/>
        <p:txBody>
          <a:bodyPr/>
          <a:lstStyle>
            <a:lvl1pPr>
              <a:defRPr/>
            </a:lvl1pPr>
          </a:lstStyle>
          <a:p>
            <a:pPr>
              <a:defRPr/>
            </a:pPr>
            <a:fld id="{972C1E1D-A23F-6447-8479-CFEA5B3D9EE5}" type="datetimeFigureOut">
              <a:rPr lang="en-US"/>
              <a:pPr>
                <a:defRPr/>
              </a:pPr>
              <a:t>5/13/24</a:t>
            </a:fld>
            <a:endParaRPr lang="en-US"/>
          </a:p>
        </p:txBody>
      </p:sp>
      <p:sp>
        <p:nvSpPr>
          <p:cNvPr id="6" name="Footer Placeholder 4">
            <a:extLst>
              <a:ext uri="{FF2B5EF4-FFF2-40B4-BE49-F238E27FC236}">
                <a16:creationId xmlns:a16="http://schemas.microsoft.com/office/drawing/2014/main" id="{3C0BF710-95A8-36F9-97D6-479D0B98F1B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8B4DF0D-0037-F1EF-058E-35E58BEFC70E}"/>
              </a:ext>
            </a:extLst>
          </p:cNvPr>
          <p:cNvSpPr>
            <a:spLocks noGrp="1"/>
          </p:cNvSpPr>
          <p:nvPr>
            <p:ph type="sldNum" sz="quarter" idx="12"/>
          </p:nvPr>
        </p:nvSpPr>
        <p:spPr/>
        <p:txBody>
          <a:bodyPr/>
          <a:lstStyle>
            <a:lvl1pPr>
              <a:defRPr/>
            </a:lvl1pPr>
          </a:lstStyle>
          <a:p>
            <a:pPr>
              <a:defRPr/>
            </a:pPr>
            <a:fld id="{C4921526-E159-8745-8D8D-21D2F3797ECC}" type="slidenum">
              <a:rPr lang="en-US" altLang="en-US"/>
              <a:pPr>
                <a:defRPr/>
              </a:pPr>
              <a:t>‹#›</a:t>
            </a:fld>
            <a:endParaRPr lang="en-US" altLang="en-US"/>
          </a:p>
        </p:txBody>
      </p:sp>
    </p:spTree>
    <p:extLst>
      <p:ext uri="{BB962C8B-B14F-4D97-AF65-F5344CB8AC3E}">
        <p14:creationId xmlns:p14="http://schemas.microsoft.com/office/powerpoint/2010/main" val="3234709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5B5B999-8118-3F5B-2C7B-60955F389773}"/>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50956CE8-3227-4B95-6A26-4F49D4D0205E}"/>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5D8AE687-1A31-E8CC-4272-EDC88A96D746}"/>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26C548DB-0E70-374B-A48C-3F1FF99D6B5C}" type="datetimeFigureOut">
              <a:rPr lang="en-US"/>
              <a:pPr>
                <a:defRPr/>
              </a:pPr>
              <a:t>5/13/24</a:t>
            </a:fld>
            <a:endParaRPr lang="en-US"/>
          </a:p>
        </p:txBody>
      </p:sp>
      <p:sp>
        <p:nvSpPr>
          <p:cNvPr id="5" name="Footer Placeholder 4">
            <a:extLst>
              <a:ext uri="{FF2B5EF4-FFF2-40B4-BE49-F238E27FC236}">
                <a16:creationId xmlns:a16="http://schemas.microsoft.com/office/drawing/2014/main" id="{5FF071AE-4CF1-7C68-1EDA-FC3172432884}"/>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65D31ECD-6C22-FC6C-DC16-6387887552F1}"/>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33AA4C14-2FF9-7B49-B176-B1D5B79BAE21}"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jp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7.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B454C240-F658-E7B3-0FB4-720B381FD3F2}"/>
              </a:ext>
            </a:extLst>
          </p:cNvPr>
          <p:cNvSpPr/>
          <p:nvPr/>
        </p:nvSpPr>
        <p:spPr>
          <a:xfrm>
            <a:off x="5943600" y="0"/>
            <a:ext cx="3200400" cy="1447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2" name="Rectangle 11">
            <a:extLst>
              <a:ext uri="{FF2B5EF4-FFF2-40B4-BE49-F238E27FC236}">
                <a16:creationId xmlns:a16="http://schemas.microsoft.com/office/drawing/2014/main" id="{E2192655-DDBB-02F5-059E-3ADFEF4B10AD}"/>
              </a:ext>
            </a:extLst>
          </p:cNvPr>
          <p:cNvSpPr/>
          <p:nvPr/>
        </p:nvSpPr>
        <p:spPr>
          <a:xfrm>
            <a:off x="1447800" y="0"/>
            <a:ext cx="7696200" cy="12223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Rectangle 4">
            <a:extLst>
              <a:ext uri="{FF2B5EF4-FFF2-40B4-BE49-F238E27FC236}">
                <a16:creationId xmlns:a16="http://schemas.microsoft.com/office/drawing/2014/main" id="{4E8821D9-C171-B24E-4D89-10E86A94A0A7}"/>
              </a:ext>
            </a:extLst>
          </p:cNvPr>
          <p:cNvSpPr/>
          <p:nvPr/>
        </p:nvSpPr>
        <p:spPr>
          <a:xfrm>
            <a:off x="1447800" y="1260474"/>
            <a:ext cx="7769225" cy="5610225"/>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p:txBody>
      </p:sp>
      <p:cxnSp>
        <p:nvCxnSpPr>
          <p:cNvPr id="9" name="Straight Connector 8">
            <a:extLst>
              <a:ext uri="{FF2B5EF4-FFF2-40B4-BE49-F238E27FC236}">
                <a16:creationId xmlns:a16="http://schemas.microsoft.com/office/drawing/2014/main" id="{4CE4559B-00D0-5E15-4CE2-4BD81720CE87}"/>
              </a:ext>
            </a:extLst>
          </p:cNvPr>
          <p:cNvCxnSpPr/>
          <p:nvPr/>
        </p:nvCxnSpPr>
        <p:spPr>
          <a:xfrm rot="5400000">
            <a:off x="-1981200" y="3429000"/>
            <a:ext cx="6858000"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1D4EFFC-E704-50E4-0ED0-F2F82E503B66}"/>
              </a:ext>
            </a:extLst>
          </p:cNvPr>
          <p:cNvCxnSpPr>
            <a:cxnSpLocks/>
          </p:cNvCxnSpPr>
          <p:nvPr/>
        </p:nvCxnSpPr>
        <p:spPr>
          <a:xfrm flipH="1">
            <a:off x="-42863" y="1222375"/>
            <a:ext cx="9186863"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Title 1">
            <a:extLst>
              <a:ext uri="{FF2B5EF4-FFF2-40B4-BE49-F238E27FC236}">
                <a16:creationId xmlns:a16="http://schemas.microsoft.com/office/drawing/2014/main" id="{1AB1994A-8605-CD5B-87B1-B3B28391A1FE}"/>
              </a:ext>
            </a:extLst>
          </p:cNvPr>
          <p:cNvSpPr txBox="1">
            <a:spLocks/>
          </p:cNvSpPr>
          <p:nvPr/>
        </p:nvSpPr>
        <p:spPr bwMode="auto">
          <a:xfrm>
            <a:off x="1825625" y="1593850"/>
            <a:ext cx="7391400" cy="4168775"/>
          </a:xfrm>
          <a:prstGeom prst="rect">
            <a:avLst/>
          </a:prstGeom>
          <a:noFill/>
          <a:ln>
            <a:noFill/>
          </a:ln>
        </p:spPr>
        <p:txBody>
          <a:bodyPr anchor="ctr">
            <a:normAutofit fontScale="97500"/>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fontAlgn="auto" hangingPunct="1">
              <a:spcAft>
                <a:spcPts val="0"/>
              </a:spcAft>
              <a:defRPr/>
            </a:pPr>
            <a:br>
              <a:rPr lang="en-US" sz="1000" dirty="0">
                <a:latin typeface="Century Schoolbook" pitchFamily="18" charset="0"/>
              </a:rPr>
            </a:br>
            <a:br>
              <a:rPr lang="en-US" sz="1000" dirty="0">
                <a:latin typeface="Century Schoolbook" pitchFamily="18" charset="0"/>
              </a:rPr>
            </a:br>
            <a:r>
              <a:rPr lang="en-US" sz="4100" b="1" dirty="0" err="1">
                <a:solidFill>
                  <a:srgbClr val="820000"/>
                </a:solidFill>
              </a:rPr>
              <a:t>FUNdamentals</a:t>
            </a:r>
            <a:r>
              <a:rPr lang="en-US" sz="4100" b="1" dirty="0">
                <a:solidFill>
                  <a:srgbClr val="820000"/>
                </a:solidFill>
              </a:rPr>
              <a:t> of </a:t>
            </a:r>
            <a:r>
              <a:rPr lang="en-US" sz="4100" b="1" dirty="0" err="1">
                <a:solidFill>
                  <a:srgbClr val="820000"/>
                </a:solidFill>
              </a:rPr>
              <a:t>FUNdraising</a:t>
            </a:r>
            <a:r>
              <a:rPr lang="en-US" sz="4100" b="1" dirty="0">
                <a:solidFill>
                  <a:srgbClr val="820000"/>
                </a:solidFill>
              </a:rPr>
              <a:t>:</a:t>
            </a:r>
            <a:br>
              <a:rPr lang="en-US" sz="4000" b="1" dirty="0">
                <a:solidFill>
                  <a:srgbClr val="820000"/>
                </a:solidFill>
              </a:rPr>
            </a:br>
            <a:r>
              <a:rPr lang="en-US" sz="3600" i="1" dirty="0">
                <a:latin typeface="Californian FB" pitchFamily="18" charset="0"/>
              </a:rPr>
              <a:t>Finding joy and success in fundraising</a:t>
            </a:r>
            <a:br>
              <a:rPr lang="en-US" sz="3600" i="1" dirty="0">
                <a:latin typeface="Century Schoolbook" pitchFamily="18" charset="0"/>
              </a:rPr>
            </a:br>
            <a:endParaRPr lang="en-US" sz="4000" i="1" dirty="0">
              <a:latin typeface="Century Schoolbook" pitchFamily="18" charset="0"/>
            </a:endParaRPr>
          </a:p>
          <a:p>
            <a:pPr algn="l" eaLnBrk="1" fontAlgn="auto" hangingPunct="1">
              <a:spcAft>
                <a:spcPts val="0"/>
              </a:spcAft>
              <a:defRPr/>
            </a:pPr>
            <a:r>
              <a:rPr lang="en-US" sz="2200" dirty="0"/>
              <a:t>Jennifer Bolt</a:t>
            </a:r>
          </a:p>
          <a:p>
            <a:pPr algn="l" eaLnBrk="1" fontAlgn="auto" hangingPunct="1">
              <a:spcAft>
                <a:spcPts val="0"/>
              </a:spcAft>
              <a:defRPr/>
            </a:pPr>
            <a:r>
              <a:rPr lang="en-US" sz="2200" dirty="0"/>
              <a:t>May, 2024</a:t>
            </a:r>
          </a:p>
        </p:txBody>
      </p:sp>
      <p:sp>
        <p:nvSpPr>
          <p:cNvPr id="4" name="Rectangle 3">
            <a:extLst>
              <a:ext uri="{FF2B5EF4-FFF2-40B4-BE49-F238E27FC236}">
                <a16:creationId xmlns:a16="http://schemas.microsoft.com/office/drawing/2014/main" id="{B786190D-F19A-33A8-14DF-88EEC347C2EA}"/>
              </a:ext>
            </a:extLst>
          </p:cNvPr>
          <p:cNvSpPr/>
          <p:nvPr/>
        </p:nvSpPr>
        <p:spPr>
          <a:xfrm>
            <a:off x="-76200" y="1247779"/>
            <a:ext cx="1490663" cy="5610221"/>
          </a:xfrm>
          <a:prstGeom prst="rect">
            <a:avLst/>
          </a:prstGeom>
          <a:solidFill>
            <a:srgbClr val="9FA8C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B174993-C213-63F9-5E10-FEB9C007D6EF}"/>
              </a:ext>
            </a:extLst>
          </p:cNvPr>
          <p:cNvSpPr/>
          <p:nvPr/>
        </p:nvSpPr>
        <p:spPr>
          <a:xfrm>
            <a:off x="-42863" y="1247775"/>
            <a:ext cx="1490663" cy="5610225"/>
          </a:xfrm>
          <a:prstGeom prst="rect">
            <a:avLst/>
          </a:prstGeom>
          <a:solidFill>
            <a:srgbClr val="9FA8C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 name="Rectangle 16">
            <a:extLst>
              <a:ext uri="{FF2B5EF4-FFF2-40B4-BE49-F238E27FC236}">
                <a16:creationId xmlns:a16="http://schemas.microsoft.com/office/drawing/2014/main" id="{0FB96326-FDF3-02FE-0B2C-B8AFCA021864}"/>
              </a:ext>
            </a:extLst>
          </p:cNvPr>
          <p:cNvSpPr/>
          <p:nvPr/>
        </p:nvSpPr>
        <p:spPr>
          <a:xfrm>
            <a:off x="5943600" y="0"/>
            <a:ext cx="3200400" cy="1447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2" name="Rectangle 11">
            <a:extLst>
              <a:ext uri="{FF2B5EF4-FFF2-40B4-BE49-F238E27FC236}">
                <a16:creationId xmlns:a16="http://schemas.microsoft.com/office/drawing/2014/main" id="{CAE0F190-AE4D-5D5B-BA9B-DEE2E08EFDB3}"/>
              </a:ext>
            </a:extLst>
          </p:cNvPr>
          <p:cNvSpPr/>
          <p:nvPr/>
        </p:nvSpPr>
        <p:spPr>
          <a:xfrm>
            <a:off x="1447799" y="0"/>
            <a:ext cx="7769217" cy="12223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Rectangle 4">
            <a:extLst>
              <a:ext uri="{FF2B5EF4-FFF2-40B4-BE49-F238E27FC236}">
                <a16:creationId xmlns:a16="http://schemas.microsoft.com/office/drawing/2014/main" id="{F3FA835B-FC19-FA57-DAE0-71A5DFDAA62D}"/>
              </a:ext>
            </a:extLst>
          </p:cNvPr>
          <p:cNvSpPr/>
          <p:nvPr/>
        </p:nvSpPr>
        <p:spPr>
          <a:xfrm>
            <a:off x="1447800" y="1222375"/>
            <a:ext cx="7769225" cy="5635625"/>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p:txBody>
      </p:sp>
      <p:cxnSp>
        <p:nvCxnSpPr>
          <p:cNvPr id="9" name="Straight Connector 8">
            <a:extLst>
              <a:ext uri="{FF2B5EF4-FFF2-40B4-BE49-F238E27FC236}">
                <a16:creationId xmlns:a16="http://schemas.microsoft.com/office/drawing/2014/main" id="{7E983A1E-8115-D5D9-FADB-1E12BE478B74}"/>
              </a:ext>
            </a:extLst>
          </p:cNvPr>
          <p:cNvCxnSpPr/>
          <p:nvPr/>
        </p:nvCxnSpPr>
        <p:spPr>
          <a:xfrm rot="5400000">
            <a:off x="-1981200" y="3429000"/>
            <a:ext cx="6858000"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232EC24-DBED-05AA-7E7B-50AA38416312}"/>
              </a:ext>
            </a:extLst>
          </p:cNvPr>
          <p:cNvCxnSpPr>
            <a:cxnSpLocks/>
          </p:cNvCxnSpPr>
          <p:nvPr/>
        </p:nvCxnSpPr>
        <p:spPr>
          <a:xfrm flipH="1">
            <a:off x="-42863" y="1222375"/>
            <a:ext cx="9415463"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9467" name="Title 13">
            <a:extLst>
              <a:ext uri="{FF2B5EF4-FFF2-40B4-BE49-F238E27FC236}">
                <a16:creationId xmlns:a16="http://schemas.microsoft.com/office/drawing/2014/main" id="{F71687CE-6F1A-90D9-5F70-F5A955CD837D}"/>
              </a:ext>
            </a:extLst>
          </p:cNvPr>
          <p:cNvSpPr>
            <a:spLocks noGrp="1"/>
          </p:cNvSpPr>
          <p:nvPr>
            <p:ph type="ctrTitle"/>
          </p:nvPr>
        </p:nvSpPr>
        <p:spPr>
          <a:xfrm>
            <a:off x="1654175" y="342900"/>
            <a:ext cx="6880225" cy="536575"/>
          </a:xfrm>
        </p:spPr>
        <p:txBody>
          <a:bodyPr/>
          <a:lstStyle/>
          <a:p>
            <a:pPr algn="l"/>
            <a:r>
              <a:rPr lang="en-US" altLang="en-US" sz="3600" b="1" dirty="0">
                <a:solidFill>
                  <a:schemeClr val="bg1"/>
                </a:solidFill>
                <a:latin typeface="Californian FB" panose="0207040306080B030204" pitchFamily="18" charset="77"/>
              </a:rPr>
              <a:t>10 Measures of Successful Events:</a:t>
            </a:r>
          </a:p>
        </p:txBody>
      </p:sp>
      <p:sp>
        <p:nvSpPr>
          <p:cNvPr id="7182" name="TextBox 14">
            <a:extLst>
              <a:ext uri="{FF2B5EF4-FFF2-40B4-BE49-F238E27FC236}">
                <a16:creationId xmlns:a16="http://schemas.microsoft.com/office/drawing/2014/main" id="{1EBC4772-6FA5-B06A-1CA9-6B6EE5076AE1}"/>
              </a:ext>
            </a:extLst>
          </p:cNvPr>
          <p:cNvSpPr txBox="1">
            <a:spLocks noChangeArrowheads="1"/>
          </p:cNvSpPr>
          <p:nvPr/>
        </p:nvSpPr>
        <p:spPr bwMode="auto">
          <a:xfrm>
            <a:off x="1749424" y="1447800"/>
            <a:ext cx="7318369" cy="5575244"/>
          </a:xfrm>
          <a:prstGeom prst="rect">
            <a:avLst/>
          </a:prstGeom>
          <a:no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457200" indent="-457200" eaLnBrk="1" hangingPunct="1">
              <a:lnSpc>
                <a:spcPct val="150000"/>
              </a:lnSpc>
              <a:buFont typeface="+mj-lt"/>
              <a:buAutoNum type="arabicPeriod"/>
              <a:defRPr/>
            </a:pPr>
            <a:r>
              <a:rPr lang="en-US" altLang="en-US" sz="2000" dirty="0"/>
              <a:t>People want to come!</a:t>
            </a:r>
          </a:p>
          <a:p>
            <a:pPr marL="457200" indent="-457200" eaLnBrk="1" hangingPunct="1">
              <a:lnSpc>
                <a:spcPct val="150000"/>
              </a:lnSpc>
              <a:buFont typeface="+mj-lt"/>
              <a:buAutoNum type="arabicPeriod"/>
              <a:defRPr/>
            </a:pPr>
            <a:r>
              <a:rPr lang="en-US" altLang="en-US" sz="2000" dirty="0"/>
              <a:t>Charitable mission is front and </a:t>
            </a:r>
            <a:r>
              <a:rPr lang="en-US" altLang="en-US" sz="2000" dirty="0" err="1"/>
              <a:t>centre</a:t>
            </a:r>
            <a:r>
              <a:rPr lang="en-US" altLang="en-US" sz="2000" dirty="0"/>
              <a:t>	</a:t>
            </a:r>
          </a:p>
          <a:p>
            <a:pPr marL="457200" indent="-457200" eaLnBrk="1" hangingPunct="1">
              <a:lnSpc>
                <a:spcPct val="150000"/>
              </a:lnSpc>
              <a:buFont typeface="+mj-lt"/>
              <a:buAutoNum type="arabicPeriod"/>
              <a:defRPr/>
            </a:pPr>
            <a:r>
              <a:rPr lang="en-US" altLang="en-US" sz="2000" dirty="0"/>
              <a:t>Connects participants with those supported by the charity</a:t>
            </a:r>
          </a:p>
          <a:p>
            <a:pPr marL="457200" indent="-457200" eaLnBrk="1" hangingPunct="1">
              <a:lnSpc>
                <a:spcPct val="150000"/>
              </a:lnSpc>
              <a:buFont typeface="+mj-lt"/>
              <a:buAutoNum type="arabicPeriod"/>
              <a:defRPr/>
            </a:pPr>
            <a:r>
              <a:rPr lang="en-US" altLang="en-US" sz="2000" dirty="0"/>
              <a:t>Collects contact info of participants</a:t>
            </a:r>
          </a:p>
          <a:p>
            <a:pPr marL="457200" indent="-457200" eaLnBrk="1" hangingPunct="1">
              <a:lnSpc>
                <a:spcPct val="150000"/>
              </a:lnSpc>
              <a:buFont typeface="+mj-lt"/>
              <a:buAutoNum type="arabicPeriod"/>
              <a:defRPr/>
            </a:pPr>
            <a:r>
              <a:rPr lang="en-US" altLang="en-US" sz="2000" dirty="0"/>
              <a:t>Well-supported by inner circle</a:t>
            </a:r>
          </a:p>
          <a:p>
            <a:pPr marL="457200" indent="-457200" eaLnBrk="1" hangingPunct="1">
              <a:lnSpc>
                <a:spcPct val="150000"/>
              </a:lnSpc>
              <a:buFont typeface="+mj-lt"/>
              <a:buAutoNum type="arabicPeriod"/>
              <a:defRPr/>
            </a:pPr>
            <a:r>
              <a:rPr lang="en-US" altLang="en-US" sz="2000" dirty="0"/>
              <a:t>Makes volunteers feel successful and appreciated</a:t>
            </a:r>
          </a:p>
          <a:p>
            <a:pPr marL="457200" indent="-457200" eaLnBrk="1" hangingPunct="1">
              <a:lnSpc>
                <a:spcPct val="150000"/>
              </a:lnSpc>
              <a:buFont typeface="+mj-lt"/>
              <a:buAutoNum type="arabicPeriod"/>
              <a:defRPr/>
            </a:pPr>
            <a:r>
              <a:rPr lang="en-US" altLang="en-US" sz="2000" dirty="0"/>
              <a:t>Makes $</a:t>
            </a:r>
          </a:p>
          <a:p>
            <a:pPr marL="457200" indent="-457200" eaLnBrk="1" hangingPunct="1">
              <a:lnSpc>
                <a:spcPct val="150000"/>
              </a:lnSpc>
              <a:buFont typeface="+mj-lt"/>
              <a:buAutoNum type="arabicPeriod"/>
              <a:defRPr/>
            </a:pPr>
            <a:r>
              <a:rPr lang="en-US" altLang="en-US" sz="2000" dirty="0"/>
              <a:t>Results are tracked </a:t>
            </a:r>
          </a:p>
          <a:p>
            <a:pPr marL="457200" indent="-457200" eaLnBrk="1" hangingPunct="1">
              <a:lnSpc>
                <a:spcPct val="150000"/>
              </a:lnSpc>
              <a:buFont typeface="+mj-lt"/>
              <a:buAutoNum type="arabicPeriod"/>
              <a:defRPr/>
            </a:pPr>
            <a:r>
              <a:rPr lang="en-US" altLang="en-US" sz="2000" dirty="0"/>
              <a:t>Can be duplicated successfully</a:t>
            </a:r>
          </a:p>
          <a:p>
            <a:pPr marL="457200" indent="-457200" eaLnBrk="1" hangingPunct="1">
              <a:lnSpc>
                <a:spcPct val="150000"/>
              </a:lnSpc>
              <a:buFont typeface="+mj-lt"/>
              <a:buAutoNum type="arabicPeriod"/>
              <a:defRPr/>
            </a:pPr>
            <a:r>
              <a:rPr lang="en-US" altLang="en-US" sz="2000" dirty="0"/>
              <a:t>Planned further engagement</a:t>
            </a:r>
          </a:p>
          <a:p>
            <a:pPr eaLnBrk="1" hangingPunct="1">
              <a:lnSpc>
                <a:spcPct val="150000"/>
              </a:lnSpc>
              <a:defRPr/>
            </a:pPr>
            <a:endParaRPr lang="en-US" altLang="en-US" sz="2000" dirty="0"/>
          </a:p>
          <a:p>
            <a:pPr eaLnBrk="1" hangingPunct="1">
              <a:lnSpc>
                <a:spcPct val="150000"/>
              </a:lnSpc>
              <a:defRPr/>
            </a:pPr>
            <a:endParaRPr lang="en-US" altLang="en-US"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Content Placeholder 4">
            <a:extLst>
              <a:ext uri="{FF2B5EF4-FFF2-40B4-BE49-F238E27FC236}">
                <a16:creationId xmlns:a16="http://schemas.microsoft.com/office/drawing/2014/main" id="{9453288E-A81A-0F12-1F8C-9AB407CA506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236788" y="0"/>
            <a:ext cx="4670425" cy="2362200"/>
          </a:xfrm>
        </p:spPr>
      </p:pic>
      <p:sp>
        <p:nvSpPr>
          <p:cNvPr id="7" name="TextBox 6">
            <a:extLst>
              <a:ext uri="{FF2B5EF4-FFF2-40B4-BE49-F238E27FC236}">
                <a16:creationId xmlns:a16="http://schemas.microsoft.com/office/drawing/2014/main" id="{2F9C8085-CC26-E902-CCAC-E2B879422BB7}"/>
              </a:ext>
            </a:extLst>
          </p:cNvPr>
          <p:cNvSpPr txBox="1"/>
          <p:nvPr/>
        </p:nvSpPr>
        <p:spPr>
          <a:xfrm>
            <a:off x="1143000" y="2871788"/>
            <a:ext cx="8001000" cy="4062412"/>
          </a:xfrm>
          <a:prstGeom prst="rect">
            <a:avLst/>
          </a:prstGeom>
          <a:noFill/>
        </p:spPr>
        <p:txBody>
          <a:bodyPr>
            <a:spAutoFit/>
          </a:bodyPr>
          <a:lstStyle/>
          <a:p>
            <a:pPr eaLnBrk="1" hangingPunct="1">
              <a:defRPr/>
            </a:pPr>
            <a:r>
              <a:rPr lang="en-CA" sz="2400" b="1" dirty="0">
                <a:solidFill>
                  <a:srgbClr val="000066"/>
                </a:solidFill>
              </a:rPr>
              <a:t>Evaluated 15 annual events based on:</a:t>
            </a:r>
          </a:p>
          <a:p>
            <a:pPr marL="800100" lvl="1" indent="-342900" eaLnBrk="1" hangingPunct="1">
              <a:lnSpc>
                <a:spcPct val="150000"/>
              </a:lnSpc>
              <a:buFont typeface="+mj-lt"/>
              <a:buAutoNum type="arabicPeriod"/>
              <a:defRPr/>
            </a:pPr>
            <a:r>
              <a:rPr lang="en-CA" sz="2400" dirty="0"/>
              <a:t>Profit margin</a:t>
            </a:r>
          </a:p>
          <a:p>
            <a:pPr marL="800100" lvl="1" indent="-342900" eaLnBrk="1" hangingPunct="1">
              <a:lnSpc>
                <a:spcPct val="150000"/>
              </a:lnSpc>
              <a:buFont typeface="+mj-lt"/>
              <a:buAutoNum type="arabicPeriod"/>
              <a:defRPr/>
            </a:pPr>
            <a:r>
              <a:rPr lang="en-CA" sz="2400" dirty="0"/>
              <a:t>Reach (attendance)</a:t>
            </a:r>
          </a:p>
          <a:p>
            <a:pPr marL="800100" lvl="1" indent="-342900" eaLnBrk="1" hangingPunct="1">
              <a:lnSpc>
                <a:spcPct val="150000"/>
              </a:lnSpc>
              <a:buFont typeface="+mj-lt"/>
              <a:buAutoNum type="arabicPeriod"/>
              <a:defRPr/>
            </a:pPr>
            <a:r>
              <a:rPr lang="en-CA" sz="2400" dirty="0"/>
              <a:t>Public awareness</a:t>
            </a:r>
          </a:p>
          <a:p>
            <a:pPr marL="800100" lvl="1" indent="-342900" eaLnBrk="1" hangingPunct="1">
              <a:lnSpc>
                <a:spcPct val="150000"/>
              </a:lnSpc>
              <a:buFont typeface="+mj-lt"/>
              <a:buAutoNum type="arabicPeriod"/>
              <a:defRPr/>
            </a:pPr>
            <a:r>
              <a:rPr lang="en-CA" sz="2400" dirty="0"/>
              <a:t>Potential for profit/reach growth</a:t>
            </a:r>
          </a:p>
          <a:p>
            <a:pPr marL="800100" lvl="1" indent="-342900" eaLnBrk="1" hangingPunct="1">
              <a:lnSpc>
                <a:spcPct val="150000"/>
              </a:lnSpc>
              <a:buFont typeface="+mj-lt"/>
              <a:buAutoNum type="arabicPeriod"/>
              <a:defRPr/>
            </a:pPr>
            <a:r>
              <a:rPr lang="en-CA" sz="2400" dirty="0"/>
              <a:t>Human resource required</a:t>
            </a:r>
          </a:p>
          <a:p>
            <a:pPr marL="800100" lvl="1" indent="-342900" eaLnBrk="1" hangingPunct="1">
              <a:lnSpc>
                <a:spcPct val="150000"/>
              </a:lnSpc>
              <a:buFont typeface="+mj-lt"/>
              <a:buAutoNum type="arabicPeriod"/>
              <a:defRPr/>
            </a:pPr>
            <a:r>
              <a:rPr lang="en-CA" sz="2400" dirty="0"/>
              <a:t>Duration of planning required</a:t>
            </a:r>
          </a:p>
          <a:p>
            <a:pPr marL="285750" indent="-285750" eaLnBrk="1" hangingPunct="1">
              <a:buFont typeface="Arial" panose="020B0604020202020204" pitchFamily="34" charset="0"/>
              <a:buChar char="•"/>
              <a:defRPr/>
            </a:pPr>
            <a:endParaRPr lang="en-CA" dirty="0"/>
          </a:p>
        </p:txBody>
      </p:sp>
      <p:cxnSp>
        <p:nvCxnSpPr>
          <p:cNvPr id="10" name="Straight Connector 9">
            <a:extLst>
              <a:ext uri="{FF2B5EF4-FFF2-40B4-BE49-F238E27FC236}">
                <a16:creationId xmlns:a16="http://schemas.microsoft.com/office/drawing/2014/main" id="{A691EBB2-3B76-2F14-00FB-05B146EEF932}"/>
              </a:ext>
            </a:extLst>
          </p:cNvPr>
          <p:cNvCxnSpPr>
            <a:cxnSpLocks/>
          </p:cNvCxnSpPr>
          <p:nvPr/>
        </p:nvCxnSpPr>
        <p:spPr>
          <a:xfrm flipH="1">
            <a:off x="-22225" y="2590800"/>
            <a:ext cx="9188450"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DA719F08-BFD3-F364-90FA-C5424FE74F3A}"/>
              </a:ext>
            </a:extLst>
          </p:cNvPr>
          <p:cNvGraphicFramePr>
            <a:graphicFrameLocks noGrp="1"/>
          </p:cNvGraphicFramePr>
          <p:nvPr>
            <p:ph idx="1"/>
          </p:nvPr>
        </p:nvGraphicFramePr>
        <p:xfrm>
          <a:off x="762000" y="685800"/>
          <a:ext cx="7543800" cy="5638798"/>
        </p:xfrm>
        <a:graphic>
          <a:graphicData uri="http://schemas.openxmlformats.org/drawingml/2006/table">
            <a:tbl>
              <a:tblPr firstRow="1" firstCol="1" lastRow="1" lastCol="1" bandRow="1" bandCol="1"/>
              <a:tblGrid>
                <a:gridCol w="1668256">
                  <a:extLst>
                    <a:ext uri="{9D8B030D-6E8A-4147-A177-3AD203B41FA5}">
                      <a16:colId xmlns:a16="http://schemas.microsoft.com/office/drawing/2014/main" val="20000"/>
                    </a:ext>
                  </a:extLst>
                </a:gridCol>
                <a:gridCol w="827834">
                  <a:extLst>
                    <a:ext uri="{9D8B030D-6E8A-4147-A177-3AD203B41FA5}">
                      <a16:colId xmlns:a16="http://schemas.microsoft.com/office/drawing/2014/main" val="20001"/>
                    </a:ext>
                  </a:extLst>
                </a:gridCol>
                <a:gridCol w="649383">
                  <a:extLst>
                    <a:ext uri="{9D8B030D-6E8A-4147-A177-3AD203B41FA5}">
                      <a16:colId xmlns:a16="http://schemas.microsoft.com/office/drawing/2014/main" val="20002"/>
                    </a:ext>
                  </a:extLst>
                </a:gridCol>
                <a:gridCol w="666413">
                  <a:extLst>
                    <a:ext uri="{9D8B030D-6E8A-4147-A177-3AD203B41FA5}">
                      <a16:colId xmlns:a16="http://schemas.microsoft.com/office/drawing/2014/main" val="20003"/>
                    </a:ext>
                  </a:extLst>
                </a:gridCol>
                <a:gridCol w="666413">
                  <a:extLst>
                    <a:ext uri="{9D8B030D-6E8A-4147-A177-3AD203B41FA5}">
                      <a16:colId xmlns:a16="http://schemas.microsoft.com/office/drawing/2014/main" val="20004"/>
                    </a:ext>
                  </a:extLst>
                </a:gridCol>
                <a:gridCol w="666413">
                  <a:extLst>
                    <a:ext uri="{9D8B030D-6E8A-4147-A177-3AD203B41FA5}">
                      <a16:colId xmlns:a16="http://schemas.microsoft.com/office/drawing/2014/main" val="20005"/>
                    </a:ext>
                  </a:extLst>
                </a:gridCol>
                <a:gridCol w="666413">
                  <a:extLst>
                    <a:ext uri="{9D8B030D-6E8A-4147-A177-3AD203B41FA5}">
                      <a16:colId xmlns:a16="http://schemas.microsoft.com/office/drawing/2014/main" val="20006"/>
                    </a:ext>
                  </a:extLst>
                </a:gridCol>
                <a:gridCol w="666413">
                  <a:extLst>
                    <a:ext uri="{9D8B030D-6E8A-4147-A177-3AD203B41FA5}">
                      <a16:colId xmlns:a16="http://schemas.microsoft.com/office/drawing/2014/main" val="20007"/>
                    </a:ext>
                  </a:extLst>
                </a:gridCol>
                <a:gridCol w="1066262">
                  <a:extLst>
                    <a:ext uri="{9D8B030D-6E8A-4147-A177-3AD203B41FA5}">
                      <a16:colId xmlns:a16="http://schemas.microsoft.com/office/drawing/2014/main" val="20008"/>
                    </a:ext>
                  </a:extLst>
                </a:gridCol>
              </a:tblGrid>
              <a:tr h="462868">
                <a:tc>
                  <a:txBody>
                    <a:bodyPr/>
                    <a:lstStyle/>
                    <a:p>
                      <a:r>
                        <a:rPr lang="en-US" sz="1000" b="1">
                          <a:effectLst/>
                          <a:latin typeface="Arial" panose="020B0604020202020204" pitchFamily="34" charset="0"/>
                          <a:ea typeface="Times New Roman" panose="02020603050405020304" pitchFamily="18" charset="0"/>
                        </a:rPr>
                        <a:t>Event</a:t>
                      </a:r>
                      <a:r>
                        <a:rPr lang="en-US" sz="1000" b="1">
                          <a:solidFill>
                            <a:srgbClr val="000000"/>
                          </a:solidFill>
                          <a:effectLst/>
                          <a:latin typeface="Arial" panose="020B0604020202020204" pitchFamily="34" charset="0"/>
                          <a:ea typeface="Times New Roman" panose="02020603050405020304" pitchFamily="18" charset="0"/>
                        </a:rPr>
                        <a:t> Name</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FF"/>
                    </a:solidFill>
                  </a:tcPr>
                </a:tc>
                <a:tc>
                  <a:txBody>
                    <a:bodyPr/>
                    <a:lstStyle/>
                    <a:p>
                      <a:r>
                        <a:rPr lang="en-US" sz="1000" b="1">
                          <a:solidFill>
                            <a:srgbClr val="000000"/>
                          </a:solidFill>
                          <a:effectLst/>
                          <a:latin typeface="Arial" panose="020B0604020202020204" pitchFamily="34" charset="0"/>
                          <a:ea typeface="Times New Roman" panose="02020603050405020304" pitchFamily="18" charset="0"/>
                        </a:rPr>
                        <a:t>Actual Profit</a:t>
                      </a:r>
                      <a:r>
                        <a:rPr lang="en-US" sz="1000" b="1" baseline="30000">
                          <a:solidFill>
                            <a:srgbClr val="000000"/>
                          </a:solidFill>
                          <a:effectLst/>
                          <a:latin typeface="Arial" panose="020B0604020202020204" pitchFamily="34" charset="0"/>
                          <a:ea typeface="Times New Roman" panose="02020603050405020304" pitchFamily="18" charset="0"/>
                        </a:rPr>
                        <a:t>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FF"/>
                    </a:solidFill>
                  </a:tcPr>
                </a:tc>
                <a:tc>
                  <a:txBody>
                    <a:bodyPr/>
                    <a:lstStyle/>
                    <a:p>
                      <a:r>
                        <a:rPr lang="en-US" sz="1000" b="1">
                          <a:solidFill>
                            <a:srgbClr val="000000"/>
                          </a:solidFill>
                          <a:effectLst/>
                          <a:latin typeface="Arial" panose="020B0604020202020204" pitchFamily="34" charset="0"/>
                          <a:ea typeface="Times New Roman" panose="02020603050405020304" pitchFamily="18" charset="0"/>
                        </a:rPr>
                        <a:t>1</a:t>
                      </a:r>
                      <a:endParaRPr lang="en-CA" sz="1200">
                        <a:effectLst/>
                        <a:latin typeface="Times New Roman" panose="02020603050405020304" pitchFamily="18" charset="0"/>
                        <a:ea typeface="Times New Roman" panose="02020603050405020304" pitchFamily="18" charset="0"/>
                      </a:endParaRPr>
                    </a:p>
                    <a:p>
                      <a:r>
                        <a:rPr lang="en-US" sz="800">
                          <a:effectLst/>
                          <a:latin typeface="Arial" panose="020B0604020202020204" pitchFamily="34" charset="0"/>
                          <a:ea typeface="Times New Roman" panose="02020603050405020304" pitchFamily="18" charset="0"/>
                        </a:rPr>
                        <a:t> </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FF"/>
                    </a:solidFill>
                  </a:tcPr>
                </a:tc>
                <a:tc>
                  <a:txBody>
                    <a:bodyPr/>
                    <a:lstStyle/>
                    <a:p>
                      <a:r>
                        <a:rPr lang="en-US" sz="1000" b="1">
                          <a:solidFill>
                            <a:srgbClr val="000000"/>
                          </a:solidFill>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FF"/>
                    </a:solidFill>
                  </a:tcPr>
                </a:tc>
                <a:tc>
                  <a:txBody>
                    <a:bodyPr/>
                    <a:lstStyle/>
                    <a:p>
                      <a:r>
                        <a:rPr lang="en-US" sz="1000" b="1" dirty="0">
                          <a:solidFill>
                            <a:srgbClr val="000000"/>
                          </a:solidFill>
                          <a:effectLst/>
                          <a:latin typeface="Arial" panose="020B0604020202020204" pitchFamily="34" charset="0"/>
                          <a:ea typeface="Times New Roman" panose="02020603050405020304" pitchFamily="18" charset="0"/>
                        </a:rPr>
                        <a:t>3</a:t>
                      </a:r>
                      <a:endParaRPr lang="en-CA"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FF"/>
                    </a:solidFill>
                  </a:tcPr>
                </a:tc>
                <a:tc>
                  <a:txBody>
                    <a:bodyPr/>
                    <a:lstStyle/>
                    <a:p>
                      <a:r>
                        <a:rPr lang="en-US" sz="1000" b="1">
                          <a:solidFill>
                            <a:srgbClr val="000000"/>
                          </a:solidFill>
                          <a:effectLst/>
                          <a:latin typeface="Arial" panose="020B0604020202020204" pitchFamily="34" charset="0"/>
                          <a:ea typeface="Times New Roman" panose="02020603050405020304" pitchFamily="18" charset="0"/>
                        </a:rPr>
                        <a:t>4</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FF"/>
                    </a:solidFill>
                  </a:tcPr>
                </a:tc>
                <a:tc>
                  <a:txBody>
                    <a:bodyPr/>
                    <a:lstStyle/>
                    <a:p>
                      <a:r>
                        <a:rPr lang="en-US" sz="1000" b="1" dirty="0">
                          <a:solidFill>
                            <a:srgbClr val="000000"/>
                          </a:solidFill>
                          <a:effectLst/>
                          <a:latin typeface="Arial" panose="020B0604020202020204" pitchFamily="34" charset="0"/>
                          <a:ea typeface="Times New Roman" panose="02020603050405020304" pitchFamily="18" charset="0"/>
                        </a:rPr>
                        <a:t>5</a:t>
                      </a:r>
                      <a:endParaRPr lang="en-CA"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FF"/>
                    </a:solidFill>
                  </a:tcPr>
                </a:tc>
                <a:tc>
                  <a:txBody>
                    <a:bodyPr/>
                    <a:lstStyle/>
                    <a:p>
                      <a:r>
                        <a:rPr lang="en-US" sz="1000" b="1">
                          <a:solidFill>
                            <a:srgbClr val="000000"/>
                          </a:solidFill>
                          <a:effectLst/>
                          <a:latin typeface="Arial" panose="020B0604020202020204" pitchFamily="34" charset="0"/>
                          <a:ea typeface="Times New Roman" panose="02020603050405020304" pitchFamily="18" charset="0"/>
                        </a:rPr>
                        <a:t>6</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FF"/>
                    </a:solidFill>
                  </a:tcPr>
                </a:tc>
                <a:tc>
                  <a:txBody>
                    <a:bodyPr/>
                    <a:lstStyle/>
                    <a:p>
                      <a:r>
                        <a:rPr lang="en-US" sz="1000" b="1">
                          <a:solidFill>
                            <a:srgbClr val="000000"/>
                          </a:solidFill>
                          <a:effectLst/>
                          <a:latin typeface="Arial" panose="020B0604020202020204" pitchFamily="34" charset="0"/>
                          <a:ea typeface="Times New Roman" panose="02020603050405020304" pitchFamily="18" charset="0"/>
                        </a:rPr>
                        <a:t>Total Event Score</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FF"/>
                    </a:solidFill>
                  </a:tcPr>
                </a:tc>
                <a:extLst>
                  <a:ext uri="{0D108BD9-81ED-4DB2-BD59-A6C34878D82A}">
                    <a16:rowId xmlns:a16="http://schemas.microsoft.com/office/drawing/2014/main" val="10000"/>
                  </a:ext>
                </a:extLst>
              </a:tr>
              <a:tr h="331694">
                <a:tc>
                  <a:txBody>
                    <a:bodyPr/>
                    <a:lstStyle/>
                    <a:p>
                      <a:r>
                        <a:rPr lang="en-US" sz="1000">
                          <a:effectLst/>
                          <a:latin typeface="Arial" panose="020B0604020202020204" pitchFamily="34" charset="0"/>
                          <a:ea typeface="Times New Roman" panose="02020603050405020304" pitchFamily="18" charset="0"/>
                        </a:rPr>
                        <a:t>Tag Days</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$9,500</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5</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3</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3</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3</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b="1">
                          <a:effectLst/>
                          <a:latin typeface="Arial" panose="020B0604020202020204" pitchFamily="34" charset="0"/>
                          <a:ea typeface="Times New Roman" panose="02020603050405020304" pitchFamily="18" charset="0"/>
                        </a:rPr>
                        <a:t>18</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31694">
                <a:tc>
                  <a:txBody>
                    <a:bodyPr/>
                    <a:lstStyle/>
                    <a:p>
                      <a:r>
                        <a:rPr lang="en-US" sz="1000">
                          <a:effectLst/>
                          <a:latin typeface="Arial" panose="020B0604020202020204" pitchFamily="34" charset="0"/>
                          <a:ea typeface="Times New Roman" panose="02020603050405020304" pitchFamily="18" charset="0"/>
                        </a:rPr>
                        <a:t>Golf Tournament</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$8,000</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5</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3</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3</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3</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b="1">
                          <a:effectLst/>
                          <a:latin typeface="Arial" panose="020B0604020202020204" pitchFamily="34" charset="0"/>
                          <a:ea typeface="Times New Roman" panose="02020603050405020304" pitchFamily="18" charset="0"/>
                        </a:rPr>
                        <a:t>16</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31694">
                <a:tc>
                  <a:txBody>
                    <a:bodyPr/>
                    <a:lstStyle/>
                    <a:p>
                      <a:r>
                        <a:rPr lang="en-US" sz="1000">
                          <a:effectLst/>
                          <a:latin typeface="Arial" panose="020B0604020202020204" pitchFamily="34" charset="0"/>
                          <a:ea typeface="Times New Roman" panose="02020603050405020304" pitchFamily="18" charset="0"/>
                        </a:rPr>
                        <a:t>Collection Boxes</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$2,500</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3</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3</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3</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3</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3</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b="1">
                          <a:effectLst/>
                          <a:latin typeface="Arial" panose="020B0604020202020204" pitchFamily="34" charset="0"/>
                          <a:ea typeface="Times New Roman" panose="02020603050405020304" pitchFamily="18" charset="0"/>
                        </a:rPr>
                        <a:t>16</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31694">
                <a:tc>
                  <a:txBody>
                    <a:bodyPr/>
                    <a:lstStyle/>
                    <a:p>
                      <a:r>
                        <a:rPr lang="en-US" sz="1000">
                          <a:effectLst/>
                          <a:latin typeface="Arial" panose="020B0604020202020204" pitchFamily="34" charset="0"/>
                          <a:ea typeface="Times New Roman" panose="02020603050405020304" pitchFamily="18" charset="0"/>
                        </a:rPr>
                        <a:t>Weekend Auctions</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$7,800</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5</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3</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b="1">
                          <a:effectLst/>
                          <a:latin typeface="Arial" panose="020B0604020202020204" pitchFamily="34" charset="0"/>
                          <a:ea typeface="Times New Roman" panose="02020603050405020304" pitchFamily="18" charset="0"/>
                        </a:rPr>
                        <a:t>15</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31694">
                <a:tc>
                  <a:txBody>
                    <a:bodyPr/>
                    <a:lstStyle/>
                    <a:p>
                      <a:r>
                        <a:rPr lang="en-US" sz="1000">
                          <a:effectLst/>
                          <a:latin typeface="Arial" panose="020B0604020202020204" pitchFamily="34" charset="0"/>
                          <a:ea typeface="Times New Roman" panose="02020603050405020304" pitchFamily="18" charset="0"/>
                        </a:rPr>
                        <a:t>Calendars</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$7,000</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4</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3</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b="1">
                          <a:effectLst/>
                          <a:latin typeface="Arial" panose="020B0604020202020204" pitchFamily="34" charset="0"/>
                          <a:ea typeface="Times New Roman" panose="02020603050405020304" pitchFamily="18" charset="0"/>
                        </a:rPr>
                        <a:t>14</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31694">
                <a:tc>
                  <a:txBody>
                    <a:bodyPr/>
                    <a:lstStyle/>
                    <a:p>
                      <a:r>
                        <a:rPr lang="en-US" sz="1000">
                          <a:effectLst/>
                          <a:latin typeface="Arial" panose="020B0604020202020204" pitchFamily="34" charset="0"/>
                          <a:ea typeface="Times New Roman" panose="02020603050405020304" pitchFamily="18" charset="0"/>
                        </a:rPr>
                        <a:t>50-50 Draws</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$2,800</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3</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3</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b="1">
                          <a:effectLst/>
                          <a:latin typeface="Arial" panose="020B0604020202020204" pitchFamily="34" charset="0"/>
                          <a:ea typeface="Times New Roman" panose="02020603050405020304" pitchFamily="18" charset="0"/>
                        </a:rPr>
                        <a:t>13</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31694">
                <a:tc>
                  <a:txBody>
                    <a:bodyPr/>
                    <a:lstStyle/>
                    <a:p>
                      <a:r>
                        <a:rPr lang="en-US" sz="1000">
                          <a:effectLst/>
                          <a:latin typeface="Arial" panose="020B0604020202020204" pitchFamily="34" charset="0"/>
                          <a:ea typeface="Times New Roman" panose="02020603050405020304" pitchFamily="18" charset="0"/>
                        </a:rPr>
                        <a:t>Mall Days</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       0</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3</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3</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b="1">
                          <a:effectLst/>
                          <a:latin typeface="Arial" panose="020B0604020202020204" pitchFamily="34" charset="0"/>
                          <a:ea typeface="Times New Roman" panose="02020603050405020304" pitchFamily="18" charset="0"/>
                        </a:rPr>
                        <a:t>12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31694">
                <a:tc>
                  <a:txBody>
                    <a:bodyPr/>
                    <a:lstStyle/>
                    <a:p>
                      <a:r>
                        <a:rPr lang="en-US" sz="1000">
                          <a:effectLst/>
                          <a:latin typeface="Arial" panose="020B0604020202020204" pitchFamily="34" charset="0"/>
                          <a:ea typeface="Times New Roman" panose="02020603050405020304" pitchFamily="18" charset="0"/>
                        </a:rPr>
                        <a:t>Craft and Bake Sale</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$1,400</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dirty="0">
                          <a:effectLst/>
                          <a:latin typeface="Arial" panose="020B0604020202020204" pitchFamily="34" charset="0"/>
                          <a:ea typeface="Times New Roman" panose="02020603050405020304" pitchFamily="18" charset="0"/>
                        </a:rPr>
                        <a:t>3</a:t>
                      </a:r>
                      <a:endParaRPr lang="en-CA"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b="1">
                          <a:effectLst/>
                          <a:latin typeface="Arial" panose="020B0604020202020204" pitchFamily="34" charset="0"/>
                          <a:ea typeface="Times New Roman" panose="02020603050405020304" pitchFamily="18" charset="0"/>
                        </a:rPr>
                        <a:t>12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31694">
                <a:tc>
                  <a:txBody>
                    <a:bodyPr/>
                    <a:lstStyle/>
                    <a:p>
                      <a:r>
                        <a:rPr lang="en-US" sz="1000">
                          <a:effectLst/>
                          <a:latin typeface="Arial" panose="020B0604020202020204" pitchFamily="34" charset="0"/>
                          <a:ea typeface="Times New Roman" panose="02020603050405020304" pitchFamily="18" charset="0"/>
                        </a:rPr>
                        <a:t>Walkathon</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$3,300</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3</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3</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b="1">
                          <a:effectLst/>
                          <a:latin typeface="Arial" panose="020B0604020202020204" pitchFamily="34" charset="0"/>
                          <a:ea typeface="Times New Roman" panose="02020603050405020304" pitchFamily="18" charset="0"/>
                        </a:rPr>
                        <a:t>11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331694">
                <a:tc>
                  <a:txBody>
                    <a:bodyPr/>
                    <a:lstStyle/>
                    <a:p>
                      <a:r>
                        <a:rPr lang="en-US" sz="1000">
                          <a:effectLst/>
                          <a:latin typeface="Arial" panose="020B0604020202020204" pitchFamily="34" charset="0"/>
                          <a:ea typeface="Times New Roman" panose="02020603050405020304" pitchFamily="18" charset="0"/>
                        </a:rPr>
                        <a:t>Art Auction</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$1,600</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3</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b="1">
                          <a:effectLst/>
                          <a:latin typeface="Arial" panose="020B0604020202020204" pitchFamily="34" charset="0"/>
                          <a:ea typeface="Times New Roman" panose="02020603050405020304" pitchFamily="18" charset="0"/>
                        </a:rPr>
                        <a:t>11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331694">
                <a:tc>
                  <a:txBody>
                    <a:bodyPr/>
                    <a:lstStyle/>
                    <a:p>
                      <a:r>
                        <a:rPr lang="en-US" sz="1000">
                          <a:effectLst/>
                          <a:latin typeface="Arial" panose="020B0604020202020204" pitchFamily="34" charset="0"/>
                          <a:ea typeface="Times New Roman" panose="02020603050405020304" pitchFamily="18" charset="0"/>
                        </a:rPr>
                        <a:t>BBQ</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$1,200</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3</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3</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b="1">
                          <a:effectLst/>
                          <a:latin typeface="Arial" panose="020B0604020202020204" pitchFamily="34" charset="0"/>
                          <a:ea typeface="Times New Roman" panose="02020603050405020304" pitchFamily="18" charset="0"/>
                        </a:rPr>
                        <a:t>11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331694">
                <a:tc>
                  <a:txBody>
                    <a:bodyPr/>
                    <a:lstStyle/>
                    <a:p>
                      <a:r>
                        <a:rPr lang="en-US" sz="1000">
                          <a:effectLst/>
                          <a:latin typeface="Arial" panose="020B0604020202020204" pitchFamily="34" charset="0"/>
                          <a:ea typeface="Times New Roman" panose="02020603050405020304" pitchFamily="18" charset="0"/>
                        </a:rPr>
                        <a:t>Yard Sale</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$2,300</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b="1">
                          <a:effectLst/>
                          <a:latin typeface="Arial" panose="020B0604020202020204" pitchFamily="34" charset="0"/>
                          <a:ea typeface="Times New Roman" panose="02020603050405020304" pitchFamily="18" charset="0"/>
                        </a:rPr>
                        <a:t>11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331694">
                <a:tc>
                  <a:txBody>
                    <a:bodyPr/>
                    <a:lstStyle/>
                    <a:p>
                      <a:r>
                        <a:rPr lang="en-US" sz="1000">
                          <a:effectLst/>
                          <a:latin typeface="Arial" panose="020B0604020202020204" pitchFamily="34" charset="0"/>
                          <a:ea typeface="Times New Roman" panose="02020603050405020304" pitchFamily="18" charset="0"/>
                        </a:rPr>
                        <a:t>Rideathon</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$1,000</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b="1">
                          <a:effectLst/>
                          <a:latin typeface="Arial" panose="020B0604020202020204" pitchFamily="34" charset="0"/>
                          <a:ea typeface="Times New Roman" panose="02020603050405020304" pitchFamily="18" charset="0"/>
                        </a:rPr>
                        <a:t>10</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331694">
                <a:tc>
                  <a:txBody>
                    <a:bodyPr/>
                    <a:lstStyle/>
                    <a:p>
                      <a:r>
                        <a:rPr lang="en-US" sz="1000">
                          <a:effectLst/>
                          <a:latin typeface="Arial" panose="020B0604020202020204" pitchFamily="34" charset="0"/>
                          <a:ea typeface="Times New Roman" panose="02020603050405020304" pitchFamily="18" charset="0"/>
                        </a:rPr>
                        <a:t>Strawberry Social</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   500</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3</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b="1">
                          <a:effectLst/>
                          <a:latin typeface="Arial" panose="020B0604020202020204" pitchFamily="34" charset="0"/>
                          <a:ea typeface="Times New Roman" panose="02020603050405020304" pitchFamily="18" charset="0"/>
                        </a:rPr>
                        <a:t> 9</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331694">
                <a:tc>
                  <a:txBody>
                    <a:bodyPr/>
                    <a:lstStyle/>
                    <a:p>
                      <a:r>
                        <a:rPr lang="en-US" sz="1000">
                          <a:effectLst/>
                          <a:latin typeface="Arial" panose="020B0604020202020204" pitchFamily="34" charset="0"/>
                          <a:ea typeface="Times New Roman" panose="02020603050405020304" pitchFamily="18" charset="0"/>
                        </a:rPr>
                        <a:t>Kelsey’s Adoption Day</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       0</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1</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a:effectLst/>
                          <a:latin typeface="Arial" panose="020B0604020202020204" pitchFamily="34" charset="0"/>
                          <a:ea typeface="Times New Roman" panose="02020603050405020304" pitchFamily="18" charset="0"/>
                        </a:rPr>
                        <a:t>2</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000" b="1">
                          <a:effectLst/>
                          <a:latin typeface="Arial" panose="020B0604020202020204" pitchFamily="34" charset="0"/>
                          <a:ea typeface="Times New Roman" panose="02020603050405020304" pitchFamily="18" charset="0"/>
                        </a:rPr>
                        <a:t> 8</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200520">
                <a:tc>
                  <a:txBody>
                    <a:bodyPr/>
                    <a:lstStyle/>
                    <a:p>
                      <a:r>
                        <a:rPr lang="en-US" sz="1000">
                          <a:effectLst/>
                          <a:latin typeface="Arial" panose="020B0604020202020204" pitchFamily="34" charset="0"/>
                          <a:ea typeface="Times New Roman" panose="02020603050405020304" pitchFamily="18" charset="0"/>
                        </a:rPr>
                        <a:t> </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FF"/>
                    </a:solidFill>
                  </a:tcPr>
                </a:tc>
                <a:tc>
                  <a:txBody>
                    <a:bodyPr/>
                    <a:lstStyle/>
                    <a:p>
                      <a:r>
                        <a:rPr lang="en-US" sz="1000" b="1">
                          <a:solidFill>
                            <a:srgbClr val="4657AE"/>
                          </a:solidFill>
                          <a:effectLst/>
                          <a:latin typeface="Arial" panose="020B0604020202020204" pitchFamily="34" charset="0"/>
                          <a:ea typeface="Times New Roman" panose="02020603050405020304" pitchFamily="18" charset="0"/>
                        </a:rPr>
                        <a:t> </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FF"/>
                    </a:solidFill>
                  </a:tcPr>
                </a:tc>
                <a:tc>
                  <a:txBody>
                    <a:bodyPr/>
                    <a:lstStyle/>
                    <a:p>
                      <a:r>
                        <a:rPr lang="en-US" sz="1000" b="1">
                          <a:solidFill>
                            <a:srgbClr val="4657AE"/>
                          </a:solidFill>
                          <a:effectLst/>
                          <a:latin typeface="Arial" panose="020B0604020202020204" pitchFamily="34" charset="0"/>
                          <a:ea typeface="Times New Roman" panose="02020603050405020304" pitchFamily="18" charset="0"/>
                        </a:rPr>
                        <a:t> </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FF"/>
                    </a:solidFill>
                  </a:tcPr>
                </a:tc>
                <a:tc>
                  <a:txBody>
                    <a:bodyPr/>
                    <a:lstStyle/>
                    <a:p>
                      <a:r>
                        <a:rPr lang="en-US" sz="1000" b="1">
                          <a:solidFill>
                            <a:srgbClr val="4657AE"/>
                          </a:solidFill>
                          <a:effectLst/>
                          <a:latin typeface="Arial" panose="020B0604020202020204" pitchFamily="34" charset="0"/>
                          <a:ea typeface="Times New Roman" panose="02020603050405020304" pitchFamily="18" charset="0"/>
                        </a:rPr>
                        <a:t> </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FF"/>
                    </a:solidFill>
                  </a:tcPr>
                </a:tc>
                <a:tc>
                  <a:txBody>
                    <a:bodyPr/>
                    <a:lstStyle/>
                    <a:p>
                      <a:r>
                        <a:rPr lang="en-US" sz="1000" b="1">
                          <a:solidFill>
                            <a:srgbClr val="4657AE"/>
                          </a:solidFill>
                          <a:effectLst/>
                          <a:latin typeface="Arial" panose="020B0604020202020204" pitchFamily="34" charset="0"/>
                          <a:ea typeface="Times New Roman" panose="02020603050405020304" pitchFamily="18" charset="0"/>
                        </a:rPr>
                        <a:t> </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FF"/>
                    </a:solidFill>
                  </a:tcPr>
                </a:tc>
                <a:tc>
                  <a:txBody>
                    <a:bodyPr/>
                    <a:lstStyle/>
                    <a:p>
                      <a:r>
                        <a:rPr lang="en-US" sz="1000" b="1">
                          <a:solidFill>
                            <a:srgbClr val="4657AE"/>
                          </a:solidFill>
                          <a:effectLst/>
                          <a:latin typeface="Arial" panose="020B0604020202020204" pitchFamily="34" charset="0"/>
                          <a:ea typeface="Times New Roman" panose="02020603050405020304" pitchFamily="18" charset="0"/>
                        </a:rPr>
                        <a:t> </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FF"/>
                    </a:solidFill>
                  </a:tcPr>
                </a:tc>
                <a:tc>
                  <a:txBody>
                    <a:bodyPr/>
                    <a:lstStyle/>
                    <a:p>
                      <a:r>
                        <a:rPr lang="en-US" sz="1000" b="1">
                          <a:solidFill>
                            <a:srgbClr val="4657AE"/>
                          </a:solidFill>
                          <a:effectLst/>
                          <a:latin typeface="Arial" panose="020B0604020202020204" pitchFamily="34" charset="0"/>
                          <a:ea typeface="Times New Roman" panose="02020603050405020304" pitchFamily="18" charset="0"/>
                        </a:rPr>
                        <a:t> </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FF"/>
                    </a:solidFill>
                  </a:tcPr>
                </a:tc>
                <a:tc>
                  <a:txBody>
                    <a:bodyPr/>
                    <a:lstStyle/>
                    <a:p>
                      <a:r>
                        <a:rPr lang="en-US" sz="1000" b="1">
                          <a:solidFill>
                            <a:srgbClr val="4657AE"/>
                          </a:solidFill>
                          <a:effectLst/>
                          <a:latin typeface="Arial" panose="020B0604020202020204" pitchFamily="34" charset="0"/>
                          <a:ea typeface="Times New Roman" panose="02020603050405020304" pitchFamily="18" charset="0"/>
                        </a:rPr>
                        <a:t> </a:t>
                      </a:r>
                      <a:endParaRPr lang="en-CA"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FF"/>
                    </a:solidFill>
                  </a:tcPr>
                </a:tc>
                <a:tc>
                  <a:txBody>
                    <a:bodyPr/>
                    <a:lstStyle/>
                    <a:p>
                      <a:r>
                        <a:rPr lang="en-US" sz="1000" b="1" dirty="0">
                          <a:solidFill>
                            <a:srgbClr val="4657AE"/>
                          </a:solidFill>
                          <a:effectLst/>
                          <a:latin typeface="Arial" panose="020B0604020202020204" pitchFamily="34" charset="0"/>
                          <a:ea typeface="Times New Roman" panose="02020603050405020304" pitchFamily="18" charset="0"/>
                        </a:rPr>
                        <a:t> </a:t>
                      </a:r>
                      <a:endParaRPr lang="en-CA"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FF"/>
                    </a:solidFill>
                  </a:tcPr>
                </a:tc>
                <a:extLst>
                  <a:ext uri="{0D108BD9-81ED-4DB2-BD59-A6C34878D82A}">
                    <a16:rowId xmlns:a16="http://schemas.microsoft.com/office/drawing/2014/main" val="10016"/>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3212D5B1-7344-2A9B-3CD1-E81D123D92EC}"/>
              </a:ext>
            </a:extLst>
          </p:cNvPr>
          <p:cNvSpPr>
            <a:spLocks noGrp="1"/>
          </p:cNvSpPr>
          <p:nvPr>
            <p:ph type="title"/>
          </p:nvPr>
        </p:nvSpPr>
        <p:spPr/>
        <p:txBody>
          <a:bodyPr/>
          <a:lstStyle/>
          <a:p>
            <a:r>
              <a:rPr lang="en-CA" altLang="en-US"/>
              <a:t>…and then a happy accident</a:t>
            </a:r>
          </a:p>
        </p:txBody>
      </p:sp>
      <p:pic>
        <p:nvPicPr>
          <p:cNvPr id="5" name="Content Placeholder 4" descr="A picture containing dog, indoor, laying, mammal&#10;&#10;Description automatically generated">
            <a:extLst>
              <a:ext uri="{FF2B5EF4-FFF2-40B4-BE49-F238E27FC236}">
                <a16:creationId xmlns:a16="http://schemas.microsoft.com/office/drawing/2014/main" id="{2FC1EE2F-5B59-A8C1-6FF3-EC92A3C2C1FE}"/>
              </a:ext>
            </a:extLst>
          </p:cNvPr>
          <p:cNvPicPr>
            <a:picLocks noGrp="1" noChangeAspect="1"/>
          </p:cNvPicPr>
          <p:nvPr>
            <p:ph idx="1"/>
          </p:nvPr>
        </p:nvPicPr>
        <p:blipFill rotWithShape="1">
          <a:blip r:embed="rId3"/>
          <a:srcRect t="13954"/>
          <a:stretch/>
        </p:blipFill>
        <p:spPr>
          <a:xfrm>
            <a:off x="228600" y="1394192"/>
            <a:ext cx="8686800" cy="5307433"/>
          </a:xfrm>
          <a:effectLst>
            <a:softEdge rad="112500"/>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BE34886-A793-BBDA-9422-797D137D82D6}"/>
              </a:ext>
            </a:extLst>
          </p:cNvPr>
          <p:cNvSpPr/>
          <p:nvPr/>
        </p:nvSpPr>
        <p:spPr>
          <a:xfrm>
            <a:off x="-42863" y="-33338"/>
            <a:ext cx="9186863" cy="1328738"/>
          </a:xfrm>
          <a:prstGeom prst="rect">
            <a:avLst/>
          </a:prstGeom>
          <a:solidFill>
            <a:srgbClr val="9FA8C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7651" name="Title 1">
            <a:extLst>
              <a:ext uri="{FF2B5EF4-FFF2-40B4-BE49-F238E27FC236}">
                <a16:creationId xmlns:a16="http://schemas.microsoft.com/office/drawing/2014/main" id="{B9CAFE6C-4986-716A-DE38-02E1854D7D50}"/>
              </a:ext>
            </a:extLst>
          </p:cNvPr>
          <p:cNvSpPr>
            <a:spLocks noGrp="1"/>
          </p:cNvSpPr>
          <p:nvPr>
            <p:ph type="title"/>
          </p:nvPr>
        </p:nvSpPr>
        <p:spPr>
          <a:xfrm>
            <a:off x="457200" y="152400"/>
            <a:ext cx="8229600" cy="1143000"/>
          </a:xfrm>
        </p:spPr>
        <p:txBody>
          <a:bodyPr/>
          <a:lstStyle/>
          <a:p>
            <a:r>
              <a:rPr lang="en-CA" altLang="en-US" b="1">
                <a:solidFill>
                  <a:schemeClr val="bg1"/>
                </a:solidFill>
              </a:rPr>
              <a:t>AGM Special Guests</a:t>
            </a:r>
          </a:p>
        </p:txBody>
      </p:sp>
      <p:sp>
        <p:nvSpPr>
          <p:cNvPr id="3" name="Content Placeholder 2">
            <a:extLst>
              <a:ext uri="{FF2B5EF4-FFF2-40B4-BE49-F238E27FC236}">
                <a16:creationId xmlns:a16="http://schemas.microsoft.com/office/drawing/2014/main" id="{9A96CB50-54B8-4B76-068C-F1443FE07552}"/>
              </a:ext>
            </a:extLst>
          </p:cNvPr>
          <p:cNvSpPr>
            <a:spLocks noGrp="1"/>
          </p:cNvSpPr>
          <p:nvPr>
            <p:ph idx="1"/>
          </p:nvPr>
        </p:nvSpPr>
        <p:spPr>
          <a:xfrm>
            <a:off x="442913" y="4144963"/>
            <a:ext cx="8229600" cy="2438400"/>
          </a:xfrm>
        </p:spPr>
        <p:txBody>
          <a:bodyPr/>
          <a:lstStyle/>
          <a:p>
            <a:pPr>
              <a:defRPr/>
            </a:pPr>
            <a:r>
              <a:rPr lang="en-CA" dirty="0"/>
              <a:t>Meet the puppies (at the AGM!)</a:t>
            </a:r>
          </a:p>
          <a:p>
            <a:pPr>
              <a:defRPr/>
            </a:pPr>
            <a:r>
              <a:rPr lang="en-CA" dirty="0"/>
              <a:t>Name the puppies</a:t>
            </a:r>
          </a:p>
          <a:p>
            <a:pPr>
              <a:defRPr/>
            </a:pPr>
            <a:r>
              <a:rPr lang="en-CA" dirty="0"/>
              <a:t>Help get the puppies ready for adoption</a:t>
            </a:r>
          </a:p>
          <a:p>
            <a:pPr marL="0" indent="0" algn="ctr">
              <a:buFont typeface="Arial" panose="020B0604020202020204" pitchFamily="34" charset="0"/>
              <a:buNone/>
              <a:defRPr/>
            </a:pPr>
            <a:r>
              <a:rPr lang="en-CA" b="1" dirty="0">
                <a:solidFill>
                  <a:srgbClr val="820000"/>
                </a:solidFill>
              </a:rPr>
              <a:t>$10,000+ raised in one week!</a:t>
            </a:r>
          </a:p>
          <a:p>
            <a:pPr marL="0" indent="0">
              <a:buFont typeface="Arial" panose="020B0604020202020204" pitchFamily="34" charset="0"/>
              <a:buNone/>
              <a:defRPr/>
            </a:pPr>
            <a:endParaRPr lang="en-CA" dirty="0"/>
          </a:p>
        </p:txBody>
      </p:sp>
      <p:pic>
        <p:nvPicPr>
          <p:cNvPr id="5" name="Picture 4" descr="A picture containing dog, indoor, mammal, blue&#10;&#10;Description automatically generated">
            <a:extLst>
              <a:ext uri="{FF2B5EF4-FFF2-40B4-BE49-F238E27FC236}">
                <a16:creationId xmlns:a16="http://schemas.microsoft.com/office/drawing/2014/main" id="{6434B387-3575-D7AE-9FA0-735764DAC360}"/>
              </a:ext>
            </a:extLst>
          </p:cNvPr>
          <p:cNvPicPr>
            <a:picLocks noChangeAspect="1"/>
          </p:cNvPicPr>
          <p:nvPr/>
        </p:nvPicPr>
        <p:blipFill rotWithShape="1">
          <a:blip r:embed="rId3"/>
          <a:srcRect l="10000" r="11667" b="54444"/>
          <a:stretch/>
        </p:blipFill>
        <p:spPr>
          <a:xfrm>
            <a:off x="593121" y="1679971"/>
            <a:ext cx="2673312" cy="2332038"/>
          </a:xfrm>
          <a:prstGeom prst="rect">
            <a:avLst/>
          </a:prstGeom>
          <a:effectLst>
            <a:softEdge rad="203200"/>
          </a:effectLst>
        </p:spPr>
      </p:pic>
      <p:pic>
        <p:nvPicPr>
          <p:cNvPr id="7" name="Picture 6">
            <a:extLst>
              <a:ext uri="{FF2B5EF4-FFF2-40B4-BE49-F238E27FC236}">
                <a16:creationId xmlns:a16="http://schemas.microsoft.com/office/drawing/2014/main" id="{DA39E9CE-E5D3-0C1B-6ABB-70541DF8F8E0}"/>
              </a:ext>
            </a:extLst>
          </p:cNvPr>
          <p:cNvPicPr>
            <a:picLocks noChangeAspect="1"/>
          </p:cNvPicPr>
          <p:nvPr/>
        </p:nvPicPr>
        <p:blipFill rotWithShape="1">
          <a:blip r:embed="rId4"/>
          <a:srcRect l="15000" r="16667" b="52222"/>
          <a:stretch/>
        </p:blipFill>
        <p:spPr>
          <a:xfrm>
            <a:off x="6268600" y="1688372"/>
            <a:ext cx="2215561" cy="2323637"/>
          </a:xfrm>
          <a:prstGeom prst="rect">
            <a:avLst/>
          </a:prstGeom>
          <a:effectLst>
            <a:softEdge rad="177800"/>
          </a:effectLst>
        </p:spPr>
      </p:pic>
      <p:pic>
        <p:nvPicPr>
          <p:cNvPr id="9" name="Picture 8" descr="A picture containing dog, indoor, floor, white&#10;&#10;Description automatically generated">
            <a:extLst>
              <a:ext uri="{FF2B5EF4-FFF2-40B4-BE49-F238E27FC236}">
                <a16:creationId xmlns:a16="http://schemas.microsoft.com/office/drawing/2014/main" id="{6B226B72-40FE-F1AD-7140-FE0BB4BC6A31}"/>
              </a:ext>
            </a:extLst>
          </p:cNvPr>
          <p:cNvPicPr>
            <a:picLocks noChangeAspect="1"/>
          </p:cNvPicPr>
          <p:nvPr/>
        </p:nvPicPr>
        <p:blipFill rotWithShape="1">
          <a:blip r:embed="rId5"/>
          <a:srcRect t="50000" r="3333"/>
          <a:stretch/>
        </p:blipFill>
        <p:spPr>
          <a:xfrm>
            <a:off x="3266433" y="1688372"/>
            <a:ext cx="2994910" cy="2323637"/>
          </a:xfrm>
          <a:prstGeom prst="rect">
            <a:avLst/>
          </a:prstGeom>
          <a:effectLst>
            <a:softEdge rad="114300"/>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9EF651-DAC5-60F3-8CC2-B7C104E9D3C6}"/>
              </a:ext>
            </a:extLst>
          </p:cNvPr>
          <p:cNvSpPr/>
          <p:nvPr/>
        </p:nvSpPr>
        <p:spPr>
          <a:xfrm>
            <a:off x="-42863" y="1247775"/>
            <a:ext cx="1490663" cy="5610221"/>
          </a:xfrm>
          <a:prstGeom prst="rect">
            <a:avLst/>
          </a:prstGeom>
          <a:solidFill>
            <a:srgbClr val="9FA8C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 name="Rectangle 16">
            <a:extLst>
              <a:ext uri="{FF2B5EF4-FFF2-40B4-BE49-F238E27FC236}">
                <a16:creationId xmlns:a16="http://schemas.microsoft.com/office/drawing/2014/main" id="{36DC008C-CDBA-6507-A4F9-41789FC2DCDD}"/>
              </a:ext>
            </a:extLst>
          </p:cNvPr>
          <p:cNvSpPr/>
          <p:nvPr/>
        </p:nvSpPr>
        <p:spPr>
          <a:xfrm>
            <a:off x="5943600" y="0"/>
            <a:ext cx="3200400" cy="1447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2" name="Rectangle 11">
            <a:extLst>
              <a:ext uri="{FF2B5EF4-FFF2-40B4-BE49-F238E27FC236}">
                <a16:creationId xmlns:a16="http://schemas.microsoft.com/office/drawing/2014/main" id="{DA727025-F93C-3D8E-0332-59FF59BAA18C}"/>
              </a:ext>
            </a:extLst>
          </p:cNvPr>
          <p:cNvSpPr/>
          <p:nvPr/>
        </p:nvSpPr>
        <p:spPr>
          <a:xfrm>
            <a:off x="1447800" y="-3175"/>
            <a:ext cx="7696200" cy="12223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Rectangle 4">
            <a:extLst>
              <a:ext uri="{FF2B5EF4-FFF2-40B4-BE49-F238E27FC236}">
                <a16:creationId xmlns:a16="http://schemas.microsoft.com/office/drawing/2014/main" id="{91E160B5-F031-8783-867E-E81BCC6E1238}"/>
              </a:ext>
            </a:extLst>
          </p:cNvPr>
          <p:cNvSpPr/>
          <p:nvPr/>
        </p:nvSpPr>
        <p:spPr>
          <a:xfrm>
            <a:off x="1450975" y="1247775"/>
            <a:ext cx="7769225" cy="5610225"/>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p:txBody>
      </p:sp>
      <p:cxnSp>
        <p:nvCxnSpPr>
          <p:cNvPr id="9" name="Straight Connector 8">
            <a:extLst>
              <a:ext uri="{FF2B5EF4-FFF2-40B4-BE49-F238E27FC236}">
                <a16:creationId xmlns:a16="http://schemas.microsoft.com/office/drawing/2014/main" id="{FBC919A0-144D-925A-0494-E16B243CD880}"/>
              </a:ext>
            </a:extLst>
          </p:cNvPr>
          <p:cNvCxnSpPr/>
          <p:nvPr/>
        </p:nvCxnSpPr>
        <p:spPr>
          <a:xfrm rot="5400000">
            <a:off x="-1981200" y="3429000"/>
            <a:ext cx="6858000"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A2EDC9D-75D8-33EC-C34F-E384CA09FC86}"/>
              </a:ext>
            </a:extLst>
          </p:cNvPr>
          <p:cNvCxnSpPr>
            <a:cxnSpLocks/>
          </p:cNvCxnSpPr>
          <p:nvPr/>
        </p:nvCxnSpPr>
        <p:spPr>
          <a:xfrm flipH="1">
            <a:off x="-42863" y="1222375"/>
            <a:ext cx="9186863"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1515" name="Title 13">
            <a:extLst>
              <a:ext uri="{FF2B5EF4-FFF2-40B4-BE49-F238E27FC236}">
                <a16:creationId xmlns:a16="http://schemas.microsoft.com/office/drawing/2014/main" id="{43C3773B-E6F0-93AB-6DEA-97C8EF73B89B}"/>
              </a:ext>
            </a:extLst>
          </p:cNvPr>
          <p:cNvSpPr>
            <a:spLocks noGrp="1"/>
          </p:cNvSpPr>
          <p:nvPr>
            <p:ph type="ctrTitle"/>
          </p:nvPr>
        </p:nvSpPr>
        <p:spPr>
          <a:xfrm>
            <a:off x="1752600" y="363538"/>
            <a:ext cx="5791200" cy="536575"/>
          </a:xfrm>
        </p:spPr>
        <p:txBody>
          <a:bodyPr/>
          <a:lstStyle/>
          <a:p>
            <a:pPr algn="l"/>
            <a:r>
              <a:rPr lang="en-US" altLang="en-US" sz="3600" b="1">
                <a:solidFill>
                  <a:schemeClr val="bg1"/>
                </a:solidFill>
                <a:latin typeface="Californian FB" panose="0207040306080B030204" pitchFamily="18" charset="77"/>
              </a:rPr>
              <a:t>Growing Beyond Events:</a:t>
            </a:r>
          </a:p>
        </p:txBody>
      </p:sp>
      <p:pic>
        <p:nvPicPr>
          <p:cNvPr id="3" name="Graphic 2" descr="Upstairs outline">
            <a:extLst>
              <a:ext uri="{FF2B5EF4-FFF2-40B4-BE49-F238E27FC236}">
                <a16:creationId xmlns:a16="http://schemas.microsoft.com/office/drawing/2014/main" id="{638C824E-C06F-7B54-8223-AAF996DE830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38600" y="2179637"/>
            <a:ext cx="4572000" cy="4373563"/>
          </a:xfrm>
          <a:prstGeom prst="rect">
            <a:avLst/>
          </a:prstGeom>
        </p:spPr>
      </p:pic>
      <p:sp>
        <p:nvSpPr>
          <p:cNvPr id="6" name="TextBox 5">
            <a:extLst>
              <a:ext uri="{FF2B5EF4-FFF2-40B4-BE49-F238E27FC236}">
                <a16:creationId xmlns:a16="http://schemas.microsoft.com/office/drawing/2014/main" id="{5561A12B-82EC-F887-6506-34CD97D76A9E}"/>
              </a:ext>
            </a:extLst>
          </p:cNvPr>
          <p:cNvSpPr txBox="1"/>
          <p:nvPr/>
        </p:nvSpPr>
        <p:spPr>
          <a:xfrm>
            <a:off x="4468973" y="6072905"/>
            <a:ext cx="4001416" cy="523220"/>
          </a:xfrm>
          <a:prstGeom prst="rect">
            <a:avLst/>
          </a:prstGeom>
          <a:noFill/>
        </p:spPr>
        <p:txBody>
          <a:bodyPr wrap="none" rtlCol="0">
            <a:spAutoFit/>
          </a:bodyPr>
          <a:lstStyle/>
          <a:p>
            <a:r>
              <a:rPr lang="en-US" sz="2800" b="1" dirty="0"/>
              <a:t>Levels of Engagement</a:t>
            </a:r>
          </a:p>
        </p:txBody>
      </p:sp>
      <p:sp>
        <p:nvSpPr>
          <p:cNvPr id="7" name="TextBox 6">
            <a:extLst>
              <a:ext uri="{FF2B5EF4-FFF2-40B4-BE49-F238E27FC236}">
                <a16:creationId xmlns:a16="http://schemas.microsoft.com/office/drawing/2014/main" id="{AC6F7CB7-DF2B-0E53-ACC9-B9E4B1CDEBA1}"/>
              </a:ext>
            </a:extLst>
          </p:cNvPr>
          <p:cNvSpPr txBox="1"/>
          <p:nvPr/>
        </p:nvSpPr>
        <p:spPr>
          <a:xfrm>
            <a:off x="2209800" y="5421868"/>
            <a:ext cx="2287806" cy="369332"/>
          </a:xfrm>
          <a:prstGeom prst="rect">
            <a:avLst/>
          </a:prstGeom>
          <a:noFill/>
        </p:spPr>
        <p:txBody>
          <a:bodyPr wrap="none" rtlCol="0">
            <a:spAutoFit/>
          </a:bodyPr>
          <a:lstStyle/>
          <a:p>
            <a:r>
              <a:rPr lang="en-US" dirty="0"/>
              <a:t>First time event goer</a:t>
            </a:r>
          </a:p>
        </p:txBody>
      </p:sp>
      <p:sp>
        <p:nvSpPr>
          <p:cNvPr id="8" name="TextBox 7">
            <a:extLst>
              <a:ext uri="{FF2B5EF4-FFF2-40B4-BE49-F238E27FC236}">
                <a16:creationId xmlns:a16="http://schemas.microsoft.com/office/drawing/2014/main" id="{EF73F13E-3AC6-8DFF-4098-32E43F94AB4C}"/>
              </a:ext>
            </a:extLst>
          </p:cNvPr>
          <p:cNvSpPr txBox="1"/>
          <p:nvPr/>
        </p:nvSpPr>
        <p:spPr>
          <a:xfrm>
            <a:off x="6477000" y="2590800"/>
            <a:ext cx="1710725" cy="369332"/>
          </a:xfrm>
          <a:prstGeom prst="rect">
            <a:avLst/>
          </a:prstGeom>
          <a:noFill/>
        </p:spPr>
        <p:txBody>
          <a:bodyPr wrap="none" rtlCol="0">
            <a:spAutoFit/>
          </a:bodyPr>
          <a:lstStyle/>
          <a:p>
            <a:r>
              <a:rPr lang="en-US" dirty="0"/>
              <a:t>Board member</a:t>
            </a:r>
          </a:p>
        </p:txBody>
      </p:sp>
    </p:spTree>
    <p:extLst>
      <p:ext uri="{BB962C8B-B14F-4D97-AF65-F5344CB8AC3E}">
        <p14:creationId xmlns:p14="http://schemas.microsoft.com/office/powerpoint/2010/main" val="967674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8BAA4-9F84-0E68-AFE4-1B6B9EE901D2}"/>
              </a:ext>
            </a:extLst>
          </p:cNvPr>
          <p:cNvSpPr/>
          <p:nvPr/>
        </p:nvSpPr>
        <p:spPr>
          <a:xfrm>
            <a:off x="-42863" y="1219200"/>
            <a:ext cx="1490663" cy="5721335"/>
          </a:xfrm>
          <a:prstGeom prst="rect">
            <a:avLst/>
          </a:prstGeom>
          <a:solidFill>
            <a:srgbClr val="9FA8C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 name="Rectangle 16">
            <a:extLst>
              <a:ext uri="{FF2B5EF4-FFF2-40B4-BE49-F238E27FC236}">
                <a16:creationId xmlns:a16="http://schemas.microsoft.com/office/drawing/2014/main" id="{700FE48A-4AC0-F2E8-FFCD-D00324BF041C}"/>
              </a:ext>
            </a:extLst>
          </p:cNvPr>
          <p:cNvSpPr/>
          <p:nvPr/>
        </p:nvSpPr>
        <p:spPr>
          <a:xfrm>
            <a:off x="5943600" y="0"/>
            <a:ext cx="3200400" cy="1447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2" name="Rectangle 11">
            <a:extLst>
              <a:ext uri="{FF2B5EF4-FFF2-40B4-BE49-F238E27FC236}">
                <a16:creationId xmlns:a16="http://schemas.microsoft.com/office/drawing/2014/main" id="{26A951C3-73C5-53DA-42C4-58ED4C58536F}"/>
              </a:ext>
            </a:extLst>
          </p:cNvPr>
          <p:cNvSpPr/>
          <p:nvPr/>
        </p:nvSpPr>
        <p:spPr>
          <a:xfrm>
            <a:off x="1447800" y="0"/>
            <a:ext cx="7696200" cy="12223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Rectangle 4">
            <a:extLst>
              <a:ext uri="{FF2B5EF4-FFF2-40B4-BE49-F238E27FC236}">
                <a16:creationId xmlns:a16="http://schemas.microsoft.com/office/drawing/2014/main" id="{C9D29A84-40E3-407A-5534-4EA3E4A63CE8}"/>
              </a:ext>
            </a:extLst>
          </p:cNvPr>
          <p:cNvSpPr/>
          <p:nvPr/>
        </p:nvSpPr>
        <p:spPr>
          <a:xfrm>
            <a:off x="1447800" y="1222375"/>
            <a:ext cx="7769225" cy="5610225"/>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p:txBody>
      </p:sp>
      <p:cxnSp>
        <p:nvCxnSpPr>
          <p:cNvPr id="9" name="Straight Connector 8">
            <a:extLst>
              <a:ext uri="{FF2B5EF4-FFF2-40B4-BE49-F238E27FC236}">
                <a16:creationId xmlns:a16="http://schemas.microsoft.com/office/drawing/2014/main" id="{A10CDF2D-C447-5DE4-8A09-237F66739AE2}"/>
              </a:ext>
            </a:extLst>
          </p:cNvPr>
          <p:cNvCxnSpPr/>
          <p:nvPr/>
        </p:nvCxnSpPr>
        <p:spPr>
          <a:xfrm rot="5400000">
            <a:off x="-1981200" y="3429000"/>
            <a:ext cx="6858000"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FC880FB-B3A9-462C-39C1-DB82E7039701}"/>
              </a:ext>
            </a:extLst>
          </p:cNvPr>
          <p:cNvCxnSpPr>
            <a:cxnSpLocks/>
          </p:cNvCxnSpPr>
          <p:nvPr/>
        </p:nvCxnSpPr>
        <p:spPr>
          <a:xfrm flipH="1">
            <a:off x="-42863" y="1222375"/>
            <a:ext cx="9186863"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9707" name="Title 13">
            <a:extLst>
              <a:ext uri="{FF2B5EF4-FFF2-40B4-BE49-F238E27FC236}">
                <a16:creationId xmlns:a16="http://schemas.microsoft.com/office/drawing/2014/main" id="{7C2348E8-2E9A-CD18-1CAD-AA3079BEA150}"/>
              </a:ext>
            </a:extLst>
          </p:cNvPr>
          <p:cNvSpPr>
            <a:spLocks noGrp="1"/>
          </p:cNvSpPr>
          <p:nvPr>
            <p:ph type="ctrTitle"/>
          </p:nvPr>
        </p:nvSpPr>
        <p:spPr>
          <a:xfrm>
            <a:off x="1654175" y="342900"/>
            <a:ext cx="5791200" cy="536575"/>
          </a:xfrm>
        </p:spPr>
        <p:txBody>
          <a:bodyPr/>
          <a:lstStyle/>
          <a:p>
            <a:pPr algn="l"/>
            <a:r>
              <a:rPr lang="en-US" altLang="en-US" sz="3600" b="1">
                <a:solidFill>
                  <a:schemeClr val="bg1"/>
                </a:solidFill>
                <a:latin typeface="Californian FB" panose="0207040306080B030204" pitchFamily="18" charset="77"/>
              </a:rPr>
              <a:t>How to ask for support</a:t>
            </a:r>
          </a:p>
        </p:txBody>
      </p:sp>
      <p:sp>
        <p:nvSpPr>
          <p:cNvPr id="29708" name="TextBox 14">
            <a:extLst>
              <a:ext uri="{FF2B5EF4-FFF2-40B4-BE49-F238E27FC236}">
                <a16:creationId xmlns:a16="http://schemas.microsoft.com/office/drawing/2014/main" id="{086CFBD1-0F2E-E5DD-0DFC-A39E06CA7068}"/>
              </a:ext>
            </a:extLst>
          </p:cNvPr>
          <p:cNvSpPr txBox="1">
            <a:spLocks noChangeArrowheads="1"/>
          </p:cNvSpPr>
          <p:nvPr/>
        </p:nvSpPr>
        <p:spPr bwMode="auto">
          <a:xfrm>
            <a:off x="1749425" y="1519238"/>
            <a:ext cx="7089775" cy="283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en-US" altLang="en-US" sz="2800" i="1">
                <a:solidFill>
                  <a:srgbClr val="000066"/>
                </a:solidFill>
                <a:latin typeface="Arial" panose="020B0604020202020204" pitchFamily="34" charset="0"/>
              </a:rPr>
              <a:t>“Ask for money, and you’ll get advice.  </a:t>
            </a:r>
          </a:p>
          <a:p>
            <a:pPr algn="r" eaLnBrk="1" hangingPunct="1">
              <a:spcBef>
                <a:spcPct val="0"/>
              </a:spcBef>
              <a:buFontTx/>
              <a:buNone/>
            </a:pPr>
            <a:r>
              <a:rPr lang="en-US" altLang="en-US" sz="2800" i="1">
                <a:solidFill>
                  <a:srgbClr val="000066"/>
                </a:solidFill>
                <a:latin typeface="Arial" panose="020B0604020202020204" pitchFamily="34" charset="0"/>
              </a:rPr>
              <a:t>Ask for advice and you might get money.” </a:t>
            </a:r>
          </a:p>
          <a:p>
            <a:pPr algn="r" eaLnBrk="1" hangingPunct="1">
              <a:spcBef>
                <a:spcPct val="0"/>
              </a:spcBef>
              <a:buFontTx/>
              <a:buNone/>
            </a:pPr>
            <a:r>
              <a:rPr lang="en-US" altLang="en-US" sz="1800">
                <a:solidFill>
                  <a:srgbClr val="000066"/>
                </a:solidFill>
                <a:latin typeface="Arial" panose="020B0604020202020204" pitchFamily="34" charset="0"/>
              </a:rPr>
              <a:t>~ Unknown</a:t>
            </a:r>
          </a:p>
          <a:p>
            <a:pPr algn="r" eaLnBrk="1" hangingPunct="1">
              <a:spcBef>
                <a:spcPct val="0"/>
              </a:spcBef>
              <a:buFontTx/>
              <a:buNone/>
            </a:pPr>
            <a:r>
              <a:rPr lang="en-US" altLang="en-US" sz="1800">
                <a:latin typeface="Arial" panose="020B0604020202020204" pitchFamily="34" charset="0"/>
              </a:rPr>
              <a:t> </a:t>
            </a:r>
          </a:p>
          <a:p>
            <a:pPr lvl="1" eaLnBrk="1" hangingPunct="1">
              <a:lnSpc>
                <a:spcPct val="150000"/>
              </a:lnSpc>
              <a:spcBef>
                <a:spcPct val="0"/>
              </a:spcBef>
              <a:buFont typeface="Arial" panose="020B0604020202020204" pitchFamily="34" charset="0"/>
              <a:buChar char="•"/>
            </a:pPr>
            <a:r>
              <a:rPr lang="en-US" altLang="en-US" sz="2000">
                <a:latin typeface="Arial" panose="020B0604020202020204" pitchFamily="34" charset="0"/>
              </a:rPr>
              <a:t> Share your hopes, dreams and needs 	</a:t>
            </a:r>
          </a:p>
          <a:p>
            <a:pPr lvl="1" eaLnBrk="1" hangingPunct="1">
              <a:lnSpc>
                <a:spcPct val="150000"/>
              </a:lnSpc>
              <a:spcBef>
                <a:spcPct val="0"/>
              </a:spcBef>
              <a:buFont typeface="Arial" panose="020B0604020202020204" pitchFamily="34" charset="0"/>
              <a:buChar char="•"/>
            </a:pPr>
            <a:r>
              <a:rPr lang="en-US" altLang="en-US" sz="2000">
                <a:latin typeface="Arial" panose="020B0604020202020204" pitchFamily="34" charset="0"/>
              </a:rPr>
              <a:t> Ask for feedback </a:t>
            </a:r>
          </a:p>
          <a:p>
            <a:pPr lvl="1" eaLnBrk="1" hangingPunct="1">
              <a:lnSpc>
                <a:spcPct val="150000"/>
              </a:lnSpc>
              <a:spcBef>
                <a:spcPct val="0"/>
              </a:spcBef>
              <a:buFont typeface="Arial" panose="020B0604020202020204" pitchFamily="34" charset="0"/>
              <a:buChar char="•"/>
            </a:pPr>
            <a:r>
              <a:rPr lang="en-US" altLang="en-US" sz="2000">
                <a:latin typeface="Arial" panose="020B0604020202020204" pitchFamily="34" charset="0"/>
              </a:rPr>
              <a:t> Share YOUR involvement </a:t>
            </a:r>
          </a:p>
        </p:txBody>
      </p:sp>
      <p:sp>
        <p:nvSpPr>
          <p:cNvPr id="29709" name="TextBox 14">
            <a:extLst>
              <a:ext uri="{FF2B5EF4-FFF2-40B4-BE49-F238E27FC236}">
                <a16:creationId xmlns:a16="http://schemas.microsoft.com/office/drawing/2014/main" id="{B7BAE938-4CA5-7C02-7C13-314CB6CB8D9B}"/>
              </a:ext>
            </a:extLst>
          </p:cNvPr>
          <p:cNvSpPr txBox="1">
            <a:spLocks noChangeArrowheads="1"/>
          </p:cNvSpPr>
          <p:nvPr/>
        </p:nvSpPr>
        <p:spPr bwMode="auto">
          <a:xfrm>
            <a:off x="1817688" y="5149850"/>
            <a:ext cx="7089775" cy="212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en-US" altLang="en-US" sz="2800" i="1" dirty="0">
                <a:solidFill>
                  <a:srgbClr val="000066"/>
                </a:solidFill>
                <a:latin typeface="Arial" panose="020B0604020202020204" pitchFamily="34" charset="0"/>
              </a:rPr>
              <a:t>People who give are the people who care. </a:t>
            </a:r>
            <a:endParaRPr lang="en-US" altLang="en-US" sz="1800" dirty="0">
              <a:solidFill>
                <a:srgbClr val="000066"/>
              </a:solidFill>
              <a:latin typeface="Arial" panose="020B0604020202020204" pitchFamily="34" charset="0"/>
            </a:endParaRPr>
          </a:p>
          <a:p>
            <a:pPr algn="r" eaLnBrk="1" hangingPunct="1">
              <a:spcBef>
                <a:spcPct val="0"/>
              </a:spcBef>
              <a:buFontTx/>
              <a:buNone/>
            </a:pPr>
            <a:r>
              <a:rPr lang="en-US" altLang="en-US" sz="1800" dirty="0">
                <a:latin typeface="Arial" panose="020B0604020202020204" pitchFamily="34" charset="0"/>
              </a:rPr>
              <a:t> </a:t>
            </a:r>
          </a:p>
          <a:p>
            <a:pPr lvl="1" eaLnBrk="1" hangingPunct="1">
              <a:lnSpc>
                <a:spcPct val="150000"/>
              </a:lnSpc>
              <a:spcBef>
                <a:spcPct val="0"/>
              </a:spcBef>
              <a:buFont typeface="Arial" panose="020B0604020202020204" pitchFamily="34" charset="0"/>
              <a:buChar char="•"/>
            </a:pPr>
            <a:r>
              <a:rPr lang="en-US" altLang="en-US" sz="2000" dirty="0">
                <a:latin typeface="Arial" panose="020B0604020202020204" pitchFamily="34" charset="0"/>
              </a:rPr>
              <a:t> Not necessarily people who you think have money! 	</a:t>
            </a:r>
          </a:p>
          <a:p>
            <a:pPr lvl="1" eaLnBrk="1" hangingPunct="1">
              <a:lnSpc>
                <a:spcPct val="150000"/>
              </a:lnSpc>
              <a:spcBef>
                <a:spcPct val="0"/>
              </a:spcBef>
              <a:buFont typeface="Arial" panose="020B0604020202020204" pitchFamily="34" charset="0"/>
              <a:buChar char="•"/>
            </a:pPr>
            <a:endParaRPr lang="en-US" altLang="en-US" sz="2000" dirty="0">
              <a:latin typeface="Arial" panose="020B0604020202020204" pitchFamily="34" charset="0"/>
            </a:endParaRPr>
          </a:p>
        </p:txBody>
      </p:sp>
    </p:spTree>
    <p:extLst>
      <p:ext uri="{BB962C8B-B14F-4D97-AF65-F5344CB8AC3E}">
        <p14:creationId xmlns:p14="http://schemas.microsoft.com/office/powerpoint/2010/main" val="27025525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8BAA4-9F84-0E68-AFE4-1B6B9EE901D2}"/>
              </a:ext>
            </a:extLst>
          </p:cNvPr>
          <p:cNvSpPr/>
          <p:nvPr/>
        </p:nvSpPr>
        <p:spPr>
          <a:xfrm>
            <a:off x="-42863" y="1219200"/>
            <a:ext cx="1490663" cy="5721335"/>
          </a:xfrm>
          <a:prstGeom prst="rect">
            <a:avLst/>
          </a:prstGeom>
          <a:solidFill>
            <a:srgbClr val="9FA8C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 name="Rectangle 16">
            <a:extLst>
              <a:ext uri="{FF2B5EF4-FFF2-40B4-BE49-F238E27FC236}">
                <a16:creationId xmlns:a16="http://schemas.microsoft.com/office/drawing/2014/main" id="{700FE48A-4AC0-F2E8-FFCD-D00324BF041C}"/>
              </a:ext>
            </a:extLst>
          </p:cNvPr>
          <p:cNvSpPr/>
          <p:nvPr/>
        </p:nvSpPr>
        <p:spPr>
          <a:xfrm>
            <a:off x="5943600" y="0"/>
            <a:ext cx="3200400" cy="1447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2" name="Rectangle 11">
            <a:extLst>
              <a:ext uri="{FF2B5EF4-FFF2-40B4-BE49-F238E27FC236}">
                <a16:creationId xmlns:a16="http://schemas.microsoft.com/office/drawing/2014/main" id="{26A951C3-73C5-53DA-42C4-58ED4C58536F}"/>
              </a:ext>
            </a:extLst>
          </p:cNvPr>
          <p:cNvSpPr/>
          <p:nvPr/>
        </p:nvSpPr>
        <p:spPr>
          <a:xfrm>
            <a:off x="1447800" y="0"/>
            <a:ext cx="7696200" cy="12223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Rectangle 4">
            <a:extLst>
              <a:ext uri="{FF2B5EF4-FFF2-40B4-BE49-F238E27FC236}">
                <a16:creationId xmlns:a16="http://schemas.microsoft.com/office/drawing/2014/main" id="{C9D29A84-40E3-407A-5534-4EA3E4A63CE8}"/>
              </a:ext>
            </a:extLst>
          </p:cNvPr>
          <p:cNvSpPr/>
          <p:nvPr/>
        </p:nvSpPr>
        <p:spPr>
          <a:xfrm>
            <a:off x="1447800" y="1222375"/>
            <a:ext cx="7769225" cy="5610225"/>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p:txBody>
      </p:sp>
      <p:cxnSp>
        <p:nvCxnSpPr>
          <p:cNvPr id="9" name="Straight Connector 8">
            <a:extLst>
              <a:ext uri="{FF2B5EF4-FFF2-40B4-BE49-F238E27FC236}">
                <a16:creationId xmlns:a16="http://schemas.microsoft.com/office/drawing/2014/main" id="{A10CDF2D-C447-5DE4-8A09-237F66739AE2}"/>
              </a:ext>
            </a:extLst>
          </p:cNvPr>
          <p:cNvCxnSpPr/>
          <p:nvPr/>
        </p:nvCxnSpPr>
        <p:spPr>
          <a:xfrm rot="5400000">
            <a:off x="-1981200" y="3429000"/>
            <a:ext cx="6858000"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FC880FB-B3A9-462C-39C1-DB82E7039701}"/>
              </a:ext>
            </a:extLst>
          </p:cNvPr>
          <p:cNvCxnSpPr>
            <a:cxnSpLocks/>
          </p:cNvCxnSpPr>
          <p:nvPr/>
        </p:nvCxnSpPr>
        <p:spPr>
          <a:xfrm flipH="1">
            <a:off x="-42863" y="1222375"/>
            <a:ext cx="9186863"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9707" name="Title 13">
            <a:extLst>
              <a:ext uri="{FF2B5EF4-FFF2-40B4-BE49-F238E27FC236}">
                <a16:creationId xmlns:a16="http://schemas.microsoft.com/office/drawing/2014/main" id="{7C2348E8-2E9A-CD18-1CAD-AA3079BEA150}"/>
              </a:ext>
            </a:extLst>
          </p:cNvPr>
          <p:cNvSpPr>
            <a:spLocks noGrp="1"/>
          </p:cNvSpPr>
          <p:nvPr>
            <p:ph type="ctrTitle"/>
          </p:nvPr>
        </p:nvSpPr>
        <p:spPr>
          <a:xfrm>
            <a:off x="1654175" y="342900"/>
            <a:ext cx="5791200" cy="536575"/>
          </a:xfrm>
        </p:spPr>
        <p:txBody>
          <a:bodyPr/>
          <a:lstStyle/>
          <a:p>
            <a:pPr algn="l"/>
            <a:r>
              <a:rPr lang="en-US" altLang="en-US" sz="3600" b="1" dirty="0">
                <a:solidFill>
                  <a:schemeClr val="bg1"/>
                </a:solidFill>
                <a:latin typeface="Californian FB" panose="0207040306080B030204" pitchFamily="18" charset="77"/>
              </a:rPr>
              <a:t>10 Roles for Board Members</a:t>
            </a:r>
          </a:p>
        </p:txBody>
      </p:sp>
      <p:sp>
        <p:nvSpPr>
          <p:cNvPr id="2" name="Content Placeholder 2">
            <a:extLst>
              <a:ext uri="{FF2B5EF4-FFF2-40B4-BE49-F238E27FC236}">
                <a16:creationId xmlns:a16="http://schemas.microsoft.com/office/drawing/2014/main" id="{52EEA3C3-1E44-0E07-3AEA-1B88A77B21BA}"/>
              </a:ext>
            </a:extLst>
          </p:cNvPr>
          <p:cNvSpPr txBox="1">
            <a:spLocks/>
          </p:cNvSpPr>
          <p:nvPr/>
        </p:nvSpPr>
        <p:spPr bwMode="auto">
          <a:xfrm>
            <a:off x="1654175" y="1905000"/>
            <a:ext cx="7888754" cy="3264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0" indent="0" algn="ctr" rtl="0" eaLnBrk="0" fontAlgn="base" hangingPunct="0">
              <a:spcBef>
                <a:spcPct val="20000"/>
              </a:spcBef>
              <a:spcAft>
                <a:spcPct val="0"/>
              </a:spcAft>
              <a:buFont typeface="Arial" panose="020B0604020202020204" pitchFamily="34" charset="0"/>
              <a:buNone/>
              <a:defRPr sz="3200" kern="1200">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Font typeface="Arial" panose="020B0604020202020204" pitchFamily="34"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panose="020B0604020202020204" pitchFamily="34"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91" indent="-342991" algn="l">
              <a:lnSpc>
                <a:spcPct val="120000"/>
              </a:lnSpc>
              <a:buFont typeface="+mj-lt"/>
              <a:buAutoNum type="arabicPeriod"/>
            </a:pPr>
            <a:r>
              <a:rPr lang="en-CA" sz="1800" dirty="0">
                <a:solidFill>
                  <a:schemeClr val="tx1"/>
                </a:solidFill>
              </a:rPr>
              <a:t>Speak about our positive work (privately or publicly)</a:t>
            </a:r>
          </a:p>
          <a:p>
            <a:pPr marL="342991" indent="-342991" algn="l">
              <a:lnSpc>
                <a:spcPct val="120000"/>
              </a:lnSpc>
              <a:buFont typeface="+mj-lt"/>
              <a:buAutoNum type="arabicPeriod"/>
            </a:pPr>
            <a:r>
              <a:rPr lang="en-CA" sz="1800" dirty="0">
                <a:solidFill>
                  <a:schemeClr val="tx1"/>
                </a:solidFill>
              </a:rPr>
              <a:t>Attend events</a:t>
            </a:r>
          </a:p>
          <a:p>
            <a:pPr marL="342991" indent="-342991" algn="l">
              <a:lnSpc>
                <a:spcPct val="120000"/>
              </a:lnSpc>
              <a:buFont typeface="+mj-lt"/>
              <a:buAutoNum type="arabicPeriod"/>
            </a:pPr>
            <a:r>
              <a:rPr lang="en-CA" sz="1800" dirty="0">
                <a:solidFill>
                  <a:schemeClr val="tx1"/>
                </a:solidFill>
              </a:rPr>
              <a:t>Introduce someone new to our organization </a:t>
            </a:r>
          </a:p>
          <a:p>
            <a:pPr marL="342991" indent="-342991" algn="l">
              <a:lnSpc>
                <a:spcPct val="120000"/>
              </a:lnSpc>
              <a:buFont typeface="+mj-lt"/>
              <a:buAutoNum type="arabicPeriod"/>
            </a:pPr>
            <a:r>
              <a:rPr lang="en-CA" sz="1800" dirty="0">
                <a:solidFill>
                  <a:schemeClr val="tx1"/>
                </a:solidFill>
              </a:rPr>
              <a:t>Make a donation (the amount is not important)</a:t>
            </a:r>
          </a:p>
          <a:p>
            <a:pPr marL="342991" indent="-342991" algn="l">
              <a:lnSpc>
                <a:spcPct val="120000"/>
              </a:lnSpc>
              <a:buFont typeface="+mj-lt"/>
              <a:buAutoNum type="arabicPeriod"/>
            </a:pPr>
            <a:r>
              <a:rPr lang="en-CA" sz="1800" dirty="0">
                <a:solidFill>
                  <a:schemeClr val="tx1"/>
                </a:solidFill>
              </a:rPr>
              <a:t>Volunteer on an event committee</a:t>
            </a:r>
          </a:p>
        </p:txBody>
      </p:sp>
      <p:sp>
        <p:nvSpPr>
          <p:cNvPr id="3" name="Content Placeholder 2">
            <a:extLst>
              <a:ext uri="{FF2B5EF4-FFF2-40B4-BE49-F238E27FC236}">
                <a16:creationId xmlns:a16="http://schemas.microsoft.com/office/drawing/2014/main" id="{1D1DBD24-53EA-1463-E018-89CC8E9DADB7}"/>
              </a:ext>
            </a:extLst>
          </p:cNvPr>
          <p:cNvSpPr txBox="1">
            <a:spLocks/>
          </p:cNvSpPr>
          <p:nvPr/>
        </p:nvSpPr>
        <p:spPr bwMode="auto">
          <a:xfrm>
            <a:off x="1657391" y="3886200"/>
            <a:ext cx="7562809" cy="3264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0" indent="0" algn="ctr" rtl="0" eaLnBrk="0" fontAlgn="base" hangingPunct="0">
              <a:spcBef>
                <a:spcPct val="20000"/>
              </a:spcBef>
              <a:spcAft>
                <a:spcPct val="0"/>
              </a:spcAft>
              <a:buFont typeface="Arial" panose="020B0604020202020204" pitchFamily="34" charset="0"/>
              <a:buNone/>
              <a:defRPr sz="3200" kern="1200">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Font typeface="Arial" panose="020B0604020202020204" pitchFamily="34"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panose="020B0604020202020204" pitchFamily="34"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91" indent="-342991" algn="l">
              <a:lnSpc>
                <a:spcPct val="120000"/>
              </a:lnSpc>
              <a:buFont typeface="+mj-lt"/>
              <a:buAutoNum type="arabicPeriod" startAt="6"/>
            </a:pPr>
            <a:r>
              <a:rPr lang="en-CA" sz="1800" dirty="0">
                <a:solidFill>
                  <a:schemeClr val="tx1"/>
                </a:solidFill>
              </a:rPr>
              <a:t>Thank donors (volunteers, event attendees) </a:t>
            </a:r>
          </a:p>
          <a:p>
            <a:pPr marL="342991" indent="-342991" algn="l">
              <a:lnSpc>
                <a:spcPct val="120000"/>
              </a:lnSpc>
              <a:buFont typeface="+mj-lt"/>
              <a:buAutoNum type="arabicPeriod" startAt="6"/>
            </a:pPr>
            <a:r>
              <a:rPr lang="en-CA" sz="1800" dirty="0">
                <a:solidFill>
                  <a:schemeClr val="tx1"/>
                </a:solidFill>
              </a:rPr>
              <a:t>Understand our fundraising objectives, programs and impact donors have on our organization</a:t>
            </a:r>
          </a:p>
          <a:p>
            <a:pPr marL="342991" indent="-342991" algn="l">
              <a:lnSpc>
                <a:spcPct val="120000"/>
              </a:lnSpc>
              <a:buFont typeface="+mj-lt"/>
              <a:buAutoNum type="arabicPeriod" startAt="6"/>
            </a:pPr>
            <a:r>
              <a:rPr lang="en-CA" sz="1800" dirty="0">
                <a:solidFill>
                  <a:schemeClr val="tx1"/>
                </a:solidFill>
              </a:rPr>
              <a:t>Help recruit volunteers </a:t>
            </a:r>
          </a:p>
          <a:p>
            <a:pPr marL="342991" indent="-342991" algn="l">
              <a:lnSpc>
                <a:spcPct val="120000"/>
              </a:lnSpc>
              <a:buFont typeface="+mj-lt"/>
              <a:buAutoNum type="arabicPeriod" startAt="6"/>
            </a:pPr>
            <a:r>
              <a:rPr lang="en-CA" sz="1800" dirty="0">
                <a:solidFill>
                  <a:schemeClr val="tx1"/>
                </a:solidFill>
              </a:rPr>
              <a:t>Provide ideas of people or businesses that might sponsor or donate </a:t>
            </a:r>
          </a:p>
          <a:p>
            <a:pPr marL="342991" indent="-342991" algn="l">
              <a:lnSpc>
                <a:spcPct val="120000"/>
              </a:lnSpc>
              <a:buFont typeface="+mj-lt"/>
              <a:buAutoNum type="arabicPeriod" startAt="6"/>
            </a:pPr>
            <a:r>
              <a:rPr lang="en-CA" sz="1800" dirty="0">
                <a:solidFill>
                  <a:schemeClr val="tx1"/>
                </a:solidFill>
              </a:rPr>
              <a:t>Participate on team to ask others to give</a:t>
            </a:r>
          </a:p>
        </p:txBody>
      </p:sp>
    </p:spTree>
    <p:extLst>
      <p:ext uri="{BB962C8B-B14F-4D97-AF65-F5344CB8AC3E}">
        <p14:creationId xmlns:p14="http://schemas.microsoft.com/office/powerpoint/2010/main" val="15045091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Box 3">
            <a:extLst>
              <a:ext uri="{FF2B5EF4-FFF2-40B4-BE49-F238E27FC236}">
                <a16:creationId xmlns:a16="http://schemas.microsoft.com/office/drawing/2014/main" id="{AD4261CD-C426-E9F3-3AD8-CFB3168CB001}"/>
              </a:ext>
            </a:extLst>
          </p:cNvPr>
          <p:cNvSpPr txBox="1">
            <a:spLocks noChangeArrowheads="1"/>
          </p:cNvSpPr>
          <p:nvPr/>
        </p:nvSpPr>
        <p:spPr bwMode="auto">
          <a:xfrm>
            <a:off x="685800" y="404813"/>
            <a:ext cx="65532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CA" altLang="en-US" sz="2800">
                <a:latin typeface="Arial" panose="020B0604020202020204" pitchFamily="34" charset="0"/>
              </a:rPr>
              <a:t>Remember why you do this….</a:t>
            </a:r>
          </a:p>
        </p:txBody>
      </p:sp>
      <p:pic>
        <p:nvPicPr>
          <p:cNvPr id="47106" name="Picture 2" descr="Science May Have a Better Way to Translate Dog Years to Human Years |  Discover Magazine">
            <a:extLst>
              <a:ext uri="{FF2B5EF4-FFF2-40B4-BE49-F238E27FC236}">
                <a16:creationId xmlns:a16="http://schemas.microsoft.com/office/drawing/2014/main" id="{E012F4B2-67A4-0AB7-D52A-1F35ED0D619B}"/>
              </a:ext>
            </a:extLst>
          </p:cNvPr>
          <p:cNvPicPr>
            <a:picLocks noChangeAspect="1" noChangeArrowheads="1"/>
          </p:cNvPicPr>
          <p:nvPr/>
        </p:nvPicPr>
        <p:blipFill>
          <a:blip r:embed="rId3">
            <a:grayscl/>
          </a:blip>
          <a:srcRect/>
          <a:stretch>
            <a:fillRect/>
          </a:stretch>
        </p:blipFill>
        <p:spPr bwMode="auto">
          <a:xfrm>
            <a:off x="1466850" y="1148574"/>
            <a:ext cx="6210300" cy="4132672"/>
          </a:xfrm>
          <a:prstGeom prst="rect">
            <a:avLst/>
          </a:prstGeom>
          <a:noFill/>
          <a:effectLst>
            <a:softEdge rad="165100"/>
          </a:effectLst>
        </p:spPr>
      </p:pic>
      <p:sp>
        <p:nvSpPr>
          <p:cNvPr id="31748" name="TextBox 4">
            <a:extLst>
              <a:ext uri="{FF2B5EF4-FFF2-40B4-BE49-F238E27FC236}">
                <a16:creationId xmlns:a16="http://schemas.microsoft.com/office/drawing/2014/main" id="{E79FD31A-201E-7E4F-1632-DEC42C23CDB5}"/>
              </a:ext>
            </a:extLst>
          </p:cNvPr>
          <p:cNvSpPr txBox="1">
            <a:spLocks noChangeArrowheads="1"/>
          </p:cNvSpPr>
          <p:nvPr/>
        </p:nvSpPr>
        <p:spPr bwMode="auto">
          <a:xfrm>
            <a:off x="1295400" y="5529263"/>
            <a:ext cx="69913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i="1">
                <a:solidFill>
                  <a:srgbClr val="0070C0"/>
                </a:solidFill>
                <a:latin typeface="Arial" panose="020B0604020202020204" pitchFamily="34" charset="0"/>
              </a:rPr>
              <a:t>At the end of the day, effective fundraising is nothing more than relationship building and inviting people to help when it is needed. If you believe in your cause, you are halfway there!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B454C240-F658-E7B3-0FB4-720B381FD3F2}"/>
              </a:ext>
            </a:extLst>
          </p:cNvPr>
          <p:cNvSpPr/>
          <p:nvPr/>
        </p:nvSpPr>
        <p:spPr>
          <a:xfrm>
            <a:off x="5943600" y="0"/>
            <a:ext cx="3200400" cy="1447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2" name="Rectangle 11">
            <a:extLst>
              <a:ext uri="{FF2B5EF4-FFF2-40B4-BE49-F238E27FC236}">
                <a16:creationId xmlns:a16="http://schemas.microsoft.com/office/drawing/2014/main" id="{E2192655-DDBB-02F5-059E-3ADFEF4B10AD}"/>
              </a:ext>
            </a:extLst>
          </p:cNvPr>
          <p:cNvSpPr/>
          <p:nvPr/>
        </p:nvSpPr>
        <p:spPr>
          <a:xfrm>
            <a:off x="1447800" y="0"/>
            <a:ext cx="7696200" cy="12223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Rectangle 4">
            <a:extLst>
              <a:ext uri="{FF2B5EF4-FFF2-40B4-BE49-F238E27FC236}">
                <a16:creationId xmlns:a16="http://schemas.microsoft.com/office/drawing/2014/main" id="{4E8821D9-C171-B24E-4D89-10E86A94A0A7}"/>
              </a:ext>
            </a:extLst>
          </p:cNvPr>
          <p:cNvSpPr/>
          <p:nvPr/>
        </p:nvSpPr>
        <p:spPr>
          <a:xfrm>
            <a:off x="1447800" y="1260474"/>
            <a:ext cx="7769225" cy="5610225"/>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p:txBody>
      </p:sp>
      <p:cxnSp>
        <p:nvCxnSpPr>
          <p:cNvPr id="9" name="Straight Connector 8">
            <a:extLst>
              <a:ext uri="{FF2B5EF4-FFF2-40B4-BE49-F238E27FC236}">
                <a16:creationId xmlns:a16="http://schemas.microsoft.com/office/drawing/2014/main" id="{4CE4559B-00D0-5E15-4CE2-4BD81720CE87}"/>
              </a:ext>
            </a:extLst>
          </p:cNvPr>
          <p:cNvCxnSpPr/>
          <p:nvPr/>
        </p:nvCxnSpPr>
        <p:spPr>
          <a:xfrm rot="5400000">
            <a:off x="-1981200" y="3429000"/>
            <a:ext cx="6858000"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1D4EFFC-E704-50E4-0ED0-F2F82E503B66}"/>
              </a:ext>
            </a:extLst>
          </p:cNvPr>
          <p:cNvCxnSpPr>
            <a:cxnSpLocks/>
          </p:cNvCxnSpPr>
          <p:nvPr/>
        </p:nvCxnSpPr>
        <p:spPr>
          <a:xfrm flipH="1">
            <a:off x="-42863" y="1222375"/>
            <a:ext cx="9186863"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Title 1">
            <a:extLst>
              <a:ext uri="{FF2B5EF4-FFF2-40B4-BE49-F238E27FC236}">
                <a16:creationId xmlns:a16="http://schemas.microsoft.com/office/drawing/2014/main" id="{1AB1994A-8605-CD5B-87B1-B3B28391A1FE}"/>
              </a:ext>
            </a:extLst>
          </p:cNvPr>
          <p:cNvSpPr txBox="1">
            <a:spLocks/>
          </p:cNvSpPr>
          <p:nvPr/>
        </p:nvSpPr>
        <p:spPr bwMode="auto">
          <a:xfrm>
            <a:off x="1825625" y="1593850"/>
            <a:ext cx="7391400" cy="4168775"/>
          </a:xfrm>
          <a:prstGeom prst="rect">
            <a:avLst/>
          </a:prstGeom>
          <a:noFill/>
          <a:ln>
            <a:noFill/>
          </a:ln>
        </p:spPr>
        <p:txBody>
          <a:bodyPr anchor="ctr">
            <a:normAutofit fontScale="97500"/>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fontAlgn="auto" hangingPunct="1">
              <a:spcAft>
                <a:spcPts val="0"/>
              </a:spcAft>
              <a:defRPr/>
            </a:pPr>
            <a:br>
              <a:rPr lang="en-US" sz="1000" dirty="0">
                <a:latin typeface="Century Schoolbook" pitchFamily="18" charset="0"/>
              </a:rPr>
            </a:br>
            <a:br>
              <a:rPr lang="en-US" sz="1000" dirty="0">
                <a:latin typeface="Century Schoolbook" pitchFamily="18" charset="0"/>
              </a:rPr>
            </a:br>
            <a:r>
              <a:rPr lang="en-US" sz="2900" b="1" dirty="0">
                <a:solidFill>
                  <a:srgbClr val="820000"/>
                </a:solidFill>
                <a:latin typeface="Century Schoolbook" pitchFamily="18" charset="0"/>
              </a:rPr>
              <a:t>Please email me</a:t>
            </a:r>
            <a:r>
              <a:rPr lang="en-US" sz="2900" b="1" dirty="0">
                <a:solidFill>
                  <a:srgbClr val="820000"/>
                </a:solidFill>
              </a:rPr>
              <a:t>:</a:t>
            </a:r>
            <a:br>
              <a:rPr lang="en-US" sz="2900" b="1" dirty="0">
                <a:solidFill>
                  <a:srgbClr val="820000"/>
                </a:solidFill>
              </a:rPr>
            </a:br>
            <a:r>
              <a:rPr lang="en-US" sz="3600" i="1" dirty="0">
                <a:latin typeface="Californian FB" pitchFamily="18" charset="0"/>
              </a:rPr>
              <a:t>Jennifer Bolt - </a:t>
            </a:r>
            <a:r>
              <a:rPr lang="en-US" sz="3600" i="1" dirty="0" err="1">
                <a:latin typeface="Californian FB" pitchFamily="18" charset="0"/>
              </a:rPr>
              <a:t>Jennifer.bolt@gmail.com</a:t>
            </a:r>
            <a:br>
              <a:rPr lang="en-US" sz="3600" i="1" dirty="0">
                <a:latin typeface="Century Schoolbook" pitchFamily="18" charset="0"/>
              </a:rPr>
            </a:br>
            <a:endParaRPr lang="en-US" sz="4000" i="1" dirty="0">
              <a:latin typeface="Century Schoolbook" pitchFamily="18" charset="0"/>
            </a:endParaRPr>
          </a:p>
          <a:p>
            <a:pPr algn="l" eaLnBrk="1" fontAlgn="auto" hangingPunct="1">
              <a:spcAft>
                <a:spcPts val="0"/>
              </a:spcAft>
              <a:defRPr/>
            </a:pPr>
            <a:endParaRPr lang="en-US" sz="2200" dirty="0"/>
          </a:p>
          <a:p>
            <a:pPr algn="l" eaLnBrk="1" fontAlgn="auto" hangingPunct="1">
              <a:spcAft>
                <a:spcPts val="0"/>
              </a:spcAft>
              <a:defRPr/>
            </a:pPr>
            <a:endParaRPr lang="en-US" sz="2200" dirty="0"/>
          </a:p>
        </p:txBody>
      </p:sp>
      <p:sp>
        <p:nvSpPr>
          <p:cNvPr id="4" name="Rectangle 3">
            <a:extLst>
              <a:ext uri="{FF2B5EF4-FFF2-40B4-BE49-F238E27FC236}">
                <a16:creationId xmlns:a16="http://schemas.microsoft.com/office/drawing/2014/main" id="{B786190D-F19A-33A8-14DF-88EEC347C2EA}"/>
              </a:ext>
            </a:extLst>
          </p:cNvPr>
          <p:cNvSpPr/>
          <p:nvPr/>
        </p:nvSpPr>
        <p:spPr>
          <a:xfrm>
            <a:off x="-76200" y="1247779"/>
            <a:ext cx="1490663" cy="5610221"/>
          </a:xfrm>
          <a:prstGeom prst="rect">
            <a:avLst/>
          </a:prstGeom>
          <a:solidFill>
            <a:srgbClr val="9FA8C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Tree>
    <p:extLst>
      <p:ext uri="{BB962C8B-B14F-4D97-AF65-F5344CB8AC3E}">
        <p14:creationId xmlns:p14="http://schemas.microsoft.com/office/powerpoint/2010/main" val="3701198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E48E002-9266-7110-8A13-0453EDE88688}"/>
              </a:ext>
            </a:extLst>
          </p:cNvPr>
          <p:cNvSpPr/>
          <p:nvPr/>
        </p:nvSpPr>
        <p:spPr>
          <a:xfrm>
            <a:off x="5943600" y="0"/>
            <a:ext cx="3200400" cy="1447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2" name="Rectangle 11">
            <a:extLst>
              <a:ext uri="{FF2B5EF4-FFF2-40B4-BE49-F238E27FC236}">
                <a16:creationId xmlns:a16="http://schemas.microsoft.com/office/drawing/2014/main" id="{E8796401-BA87-B734-F4C5-5BE14D70C479}"/>
              </a:ext>
            </a:extLst>
          </p:cNvPr>
          <p:cNvSpPr/>
          <p:nvPr/>
        </p:nvSpPr>
        <p:spPr>
          <a:xfrm>
            <a:off x="0" y="0"/>
            <a:ext cx="9144000" cy="12223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Rectangle 4">
            <a:extLst>
              <a:ext uri="{FF2B5EF4-FFF2-40B4-BE49-F238E27FC236}">
                <a16:creationId xmlns:a16="http://schemas.microsoft.com/office/drawing/2014/main" id="{D3D0EC19-479C-20E0-21AE-8CD92F053473}"/>
              </a:ext>
            </a:extLst>
          </p:cNvPr>
          <p:cNvSpPr/>
          <p:nvPr/>
        </p:nvSpPr>
        <p:spPr>
          <a:xfrm>
            <a:off x="-96838" y="1262063"/>
            <a:ext cx="9293226" cy="56388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p:txBody>
      </p:sp>
      <p:cxnSp>
        <p:nvCxnSpPr>
          <p:cNvPr id="13" name="Straight Connector 12">
            <a:extLst>
              <a:ext uri="{FF2B5EF4-FFF2-40B4-BE49-F238E27FC236}">
                <a16:creationId xmlns:a16="http://schemas.microsoft.com/office/drawing/2014/main" id="{A7877B76-BC27-2A4F-131D-403FA8CE5C5D}"/>
              </a:ext>
            </a:extLst>
          </p:cNvPr>
          <p:cNvCxnSpPr>
            <a:cxnSpLocks/>
          </p:cNvCxnSpPr>
          <p:nvPr/>
        </p:nvCxnSpPr>
        <p:spPr>
          <a:xfrm flipH="1">
            <a:off x="-42863" y="1222375"/>
            <a:ext cx="9186863"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129" name="Title 13">
            <a:extLst>
              <a:ext uri="{FF2B5EF4-FFF2-40B4-BE49-F238E27FC236}">
                <a16:creationId xmlns:a16="http://schemas.microsoft.com/office/drawing/2014/main" id="{69831BFF-918B-74B5-85E0-512C501E50E4}"/>
              </a:ext>
            </a:extLst>
          </p:cNvPr>
          <p:cNvSpPr>
            <a:spLocks noGrp="1"/>
          </p:cNvSpPr>
          <p:nvPr>
            <p:ph type="ctrTitle"/>
          </p:nvPr>
        </p:nvSpPr>
        <p:spPr>
          <a:xfrm>
            <a:off x="276225" y="342900"/>
            <a:ext cx="5791200" cy="536575"/>
          </a:xfrm>
        </p:spPr>
        <p:txBody>
          <a:bodyPr/>
          <a:lstStyle/>
          <a:p>
            <a:pPr algn="l"/>
            <a:r>
              <a:rPr lang="en-US" altLang="en-US" sz="3600" b="1" dirty="0">
                <a:solidFill>
                  <a:schemeClr val="bg1"/>
                </a:solidFill>
                <a:latin typeface="Californian FB" panose="0207040306080B030204" pitchFamily="18" charset="77"/>
              </a:rPr>
              <a:t>Getting to know you…..</a:t>
            </a:r>
          </a:p>
        </p:txBody>
      </p:sp>
      <p:pic>
        <p:nvPicPr>
          <p:cNvPr id="3" name="Picture 2">
            <a:extLst>
              <a:ext uri="{FF2B5EF4-FFF2-40B4-BE49-F238E27FC236}">
                <a16:creationId xmlns:a16="http://schemas.microsoft.com/office/drawing/2014/main" id="{F5119C5D-C16B-C4FF-EEFE-857C10D0349C}"/>
              </a:ext>
            </a:extLst>
          </p:cNvPr>
          <p:cNvPicPr>
            <a:picLocks noChangeAspect="1"/>
          </p:cNvPicPr>
          <p:nvPr/>
        </p:nvPicPr>
        <p:blipFill>
          <a:blip r:embed="rId3"/>
          <a:stretch>
            <a:fillRect/>
          </a:stretch>
        </p:blipFill>
        <p:spPr>
          <a:xfrm>
            <a:off x="5237927" y="1201041"/>
            <a:ext cx="4824412" cy="6432549"/>
          </a:xfrm>
          <a:prstGeom prst="rect">
            <a:avLst/>
          </a:prstGeom>
        </p:spPr>
      </p:pic>
      <p:pic>
        <p:nvPicPr>
          <p:cNvPr id="8" name="Picture 7" descr="A green field with white text&#10;&#10;Description automatically generated">
            <a:extLst>
              <a:ext uri="{FF2B5EF4-FFF2-40B4-BE49-F238E27FC236}">
                <a16:creationId xmlns:a16="http://schemas.microsoft.com/office/drawing/2014/main" id="{B5AFAD36-71ED-3A31-24F8-741653C470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599" y="1219201"/>
            <a:ext cx="5562600" cy="1643272"/>
          </a:xfrm>
          <a:prstGeom prst="rect">
            <a:avLst/>
          </a:prstGeom>
        </p:spPr>
      </p:pic>
      <p:pic>
        <p:nvPicPr>
          <p:cNvPr id="14" name="Picture 13" descr="A logo with text on it&#10;&#10;Description automatically generated">
            <a:extLst>
              <a:ext uri="{FF2B5EF4-FFF2-40B4-BE49-F238E27FC236}">
                <a16:creationId xmlns:a16="http://schemas.microsoft.com/office/drawing/2014/main" id="{BFD8EFA0-E4E9-6FA5-CAD7-540F253CBD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 y="2815358"/>
            <a:ext cx="2133600" cy="1187669"/>
          </a:xfrm>
          <a:prstGeom prst="rect">
            <a:avLst/>
          </a:prstGeom>
        </p:spPr>
      </p:pic>
      <p:pic>
        <p:nvPicPr>
          <p:cNvPr id="6" name="Picture 5" descr="A table full of vegetables&#10;&#10;Description automatically generated">
            <a:extLst>
              <a:ext uri="{FF2B5EF4-FFF2-40B4-BE49-F238E27FC236}">
                <a16:creationId xmlns:a16="http://schemas.microsoft.com/office/drawing/2014/main" id="{946ACA48-E03F-FB70-E9F2-2121C8E49B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2230" y="3962400"/>
            <a:ext cx="5536229" cy="3442074"/>
          </a:xfrm>
          <a:prstGeom prst="rect">
            <a:avLst/>
          </a:prstGeom>
        </p:spPr>
      </p:pic>
      <p:pic>
        <p:nvPicPr>
          <p:cNvPr id="10" name="Picture 9" descr="A close-up of a logo&#10;&#10;Description automatically generated">
            <a:extLst>
              <a:ext uri="{FF2B5EF4-FFF2-40B4-BE49-F238E27FC236}">
                <a16:creationId xmlns:a16="http://schemas.microsoft.com/office/drawing/2014/main" id="{2C9F54B1-6D25-19C7-381D-4A3996D78B6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22175" y="2819400"/>
            <a:ext cx="3511825" cy="1143000"/>
          </a:xfrm>
          <a:prstGeom prst="rect">
            <a:avLst/>
          </a:prstGeom>
        </p:spPr>
      </p:pic>
    </p:spTree>
    <p:extLst>
      <p:ext uri="{BB962C8B-B14F-4D97-AF65-F5344CB8AC3E}">
        <p14:creationId xmlns:p14="http://schemas.microsoft.com/office/powerpoint/2010/main" val="684154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E48E002-9266-7110-8A13-0453EDE88688}"/>
              </a:ext>
            </a:extLst>
          </p:cNvPr>
          <p:cNvSpPr/>
          <p:nvPr/>
        </p:nvSpPr>
        <p:spPr>
          <a:xfrm>
            <a:off x="5943600" y="0"/>
            <a:ext cx="3200400" cy="1447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2" name="Rectangle 11">
            <a:extLst>
              <a:ext uri="{FF2B5EF4-FFF2-40B4-BE49-F238E27FC236}">
                <a16:creationId xmlns:a16="http://schemas.microsoft.com/office/drawing/2014/main" id="{E8796401-BA87-B734-F4C5-5BE14D70C479}"/>
              </a:ext>
            </a:extLst>
          </p:cNvPr>
          <p:cNvSpPr/>
          <p:nvPr/>
        </p:nvSpPr>
        <p:spPr>
          <a:xfrm>
            <a:off x="0" y="0"/>
            <a:ext cx="9144000" cy="12223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Rectangle 4">
            <a:extLst>
              <a:ext uri="{FF2B5EF4-FFF2-40B4-BE49-F238E27FC236}">
                <a16:creationId xmlns:a16="http://schemas.microsoft.com/office/drawing/2014/main" id="{D3D0EC19-479C-20E0-21AE-8CD92F053473}"/>
              </a:ext>
            </a:extLst>
          </p:cNvPr>
          <p:cNvSpPr/>
          <p:nvPr/>
        </p:nvSpPr>
        <p:spPr>
          <a:xfrm>
            <a:off x="-96838" y="1262063"/>
            <a:ext cx="9293226" cy="56388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p:txBody>
      </p:sp>
      <p:cxnSp>
        <p:nvCxnSpPr>
          <p:cNvPr id="13" name="Straight Connector 12">
            <a:extLst>
              <a:ext uri="{FF2B5EF4-FFF2-40B4-BE49-F238E27FC236}">
                <a16:creationId xmlns:a16="http://schemas.microsoft.com/office/drawing/2014/main" id="{A7877B76-BC27-2A4F-131D-403FA8CE5C5D}"/>
              </a:ext>
            </a:extLst>
          </p:cNvPr>
          <p:cNvCxnSpPr>
            <a:cxnSpLocks/>
          </p:cNvCxnSpPr>
          <p:nvPr/>
        </p:nvCxnSpPr>
        <p:spPr>
          <a:xfrm flipH="1">
            <a:off x="-42863" y="1222375"/>
            <a:ext cx="9186863"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129" name="Title 13">
            <a:extLst>
              <a:ext uri="{FF2B5EF4-FFF2-40B4-BE49-F238E27FC236}">
                <a16:creationId xmlns:a16="http://schemas.microsoft.com/office/drawing/2014/main" id="{69831BFF-918B-74B5-85E0-512C501E50E4}"/>
              </a:ext>
            </a:extLst>
          </p:cNvPr>
          <p:cNvSpPr>
            <a:spLocks noGrp="1"/>
          </p:cNvSpPr>
          <p:nvPr>
            <p:ph type="ctrTitle"/>
          </p:nvPr>
        </p:nvSpPr>
        <p:spPr>
          <a:xfrm>
            <a:off x="276225" y="342900"/>
            <a:ext cx="5791200" cy="536575"/>
          </a:xfrm>
        </p:spPr>
        <p:txBody>
          <a:bodyPr/>
          <a:lstStyle/>
          <a:p>
            <a:pPr algn="l"/>
            <a:r>
              <a:rPr lang="en-US" altLang="en-US" sz="3600" b="1" dirty="0">
                <a:solidFill>
                  <a:schemeClr val="bg1"/>
                </a:solidFill>
                <a:latin typeface="Californian FB" panose="0207040306080B030204" pitchFamily="18" charset="77"/>
              </a:rPr>
              <a:t>Getting to know you…..</a:t>
            </a:r>
          </a:p>
        </p:txBody>
      </p:sp>
      <p:sp>
        <p:nvSpPr>
          <p:cNvPr id="2" name="TextBox 1">
            <a:extLst>
              <a:ext uri="{FF2B5EF4-FFF2-40B4-BE49-F238E27FC236}">
                <a16:creationId xmlns:a16="http://schemas.microsoft.com/office/drawing/2014/main" id="{4C9AA9A5-9BED-7BDF-9037-0964B09A7C75}"/>
              </a:ext>
            </a:extLst>
          </p:cNvPr>
          <p:cNvSpPr txBox="1"/>
          <p:nvPr/>
        </p:nvSpPr>
        <p:spPr>
          <a:xfrm>
            <a:off x="271059" y="1330276"/>
            <a:ext cx="8250977" cy="4195957"/>
          </a:xfrm>
          <a:prstGeom prst="rect">
            <a:avLst/>
          </a:prstGeom>
          <a:noFill/>
        </p:spPr>
        <p:txBody>
          <a:bodyPr wrap="none" rtlCol="0">
            <a:spAutoFit/>
          </a:bodyPr>
          <a:lstStyle/>
          <a:p>
            <a:pPr algn="just">
              <a:lnSpc>
                <a:spcPct val="150000"/>
              </a:lnSpc>
            </a:pPr>
            <a:endParaRPr lang="en-US" dirty="0"/>
          </a:p>
          <a:p>
            <a:pPr marL="342900" indent="-342900" algn="just">
              <a:lnSpc>
                <a:spcPct val="150000"/>
              </a:lnSpc>
              <a:buFont typeface="+mj-lt"/>
              <a:buAutoNum type="arabicPeriod"/>
            </a:pPr>
            <a:r>
              <a:rPr lang="en-US" dirty="0"/>
              <a:t>How important is fundraising to your organization? (1-10)</a:t>
            </a:r>
          </a:p>
          <a:p>
            <a:pPr marL="342900" indent="-342900" algn="just">
              <a:lnSpc>
                <a:spcPct val="150000"/>
              </a:lnSpc>
              <a:buFont typeface="+mj-lt"/>
              <a:buAutoNum type="arabicPeriod"/>
            </a:pPr>
            <a:r>
              <a:rPr lang="en-US" dirty="0"/>
              <a:t>How many people in your organization have fundraising as part of their job?</a:t>
            </a:r>
          </a:p>
          <a:p>
            <a:pPr marL="342900" indent="-342900" algn="just">
              <a:lnSpc>
                <a:spcPct val="150000"/>
              </a:lnSpc>
              <a:buFont typeface="+mj-lt"/>
              <a:buAutoNum type="arabicPeriod"/>
            </a:pPr>
            <a:r>
              <a:rPr lang="en-US" dirty="0"/>
              <a:t>How many “donors” contributed to your organization last year?</a:t>
            </a:r>
          </a:p>
          <a:p>
            <a:pPr marL="342900" indent="-342900" algn="just">
              <a:lnSpc>
                <a:spcPct val="150000"/>
              </a:lnSpc>
              <a:buFont typeface="+mj-lt"/>
              <a:buAutoNum type="arabicPeriod"/>
            </a:pPr>
            <a:r>
              <a:rPr lang="en-US" dirty="0"/>
              <a:t>How does your organization raise funds?</a:t>
            </a:r>
          </a:p>
          <a:p>
            <a:pPr marL="342900" indent="-342900" algn="just">
              <a:lnSpc>
                <a:spcPct val="150000"/>
              </a:lnSpc>
              <a:buFont typeface="+mj-lt"/>
              <a:buAutoNum type="arabicPeriod"/>
            </a:pPr>
            <a:r>
              <a:rPr lang="en-US" dirty="0"/>
              <a:t>What is a word you would use to describe your thoughts about fundraising?</a:t>
            </a:r>
          </a:p>
          <a:p>
            <a:pPr marL="342900" indent="-342900" algn="just">
              <a:lnSpc>
                <a:spcPct val="150000"/>
              </a:lnSpc>
              <a:buFont typeface="+mj-lt"/>
              <a:buAutoNum type="arabicPeriod"/>
            </a:pPr>
            <a:r>
              <a:rPr lang="en-US" dirty="0"/>
              <a:t>How much do you look forward to fundraising? (1-10)</a:t>
            </a:r>
          </a:p>
          <a:p>
            <a:pPr algn="just">
              <a:lnSpc>
                <a:spcPct val="150000"/>
              </a:lnSpc>
            </a:pPr>
            <a:endParaRPr lang="en-US" dirty="0"/>
          </a:p>
          <a:p>
            <a:pPr marL="342900" indent="-342900" algn="just">
              <a:lnSpc>
                <a:spcPct val="150000"/>
              </a:lnSpc>
              <a:buFont typeface="+mj-lt"/>
              <a:buAutoNum type="arabicPeriod"/>
            </a:pPr>
            <a:endParaRPr lang="en-US" dirty="0"/>
          </a:p>
          <a:p>
            <a:pPr marL="342900" indent="-342900" algn="just">
              <a:lnSpc>
                <a:spcPct val="150000"/>
              </a:lnSpc>
              <a:buFont typeface="+mj-lt"/>
              <a:buAutoNum type="arabicPeriod"/>
            </a:pPr>
            <a:r>
              <a:rPr lang="en-US" dirty="0"/>
              <a:t>Could you name your top 10 donors? Could others in your organization?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D91566-F8F1-337B-2819-19EC09A49067}"/>
              </a:ext>
            </a:extLst>
          </p:cNvPr>
          <p:cNvSpPr/>
          <p:nvPr/>
        </p:nvSpPr>
        <p:spPr>
          <a:xfrm>
            <a:off x="-42863" y="1247775"/>
            <a:ext cx="1490663" cy="5610225"/>
          </a:xfrm>
          <a:prstGeom prst="rect">
            <a:avLst/>
          </a:prstGeom>
          <a:solidFill>
            <a:srgbClr val="9FA8C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 name="Rectangle 16">
            <a:extLst>
              <a:ext uri="{FF2B5EF4-FFF2-40B4-BE49-F238E27FC236}">
                <a16:creationId xmlns:a16="http://schemas.microsoft.com/office/drawing/2014/main" id="{FDC2AEC1-5DB5-65C3-7D01-E2CEA284E573}"/>
              </a:ext>
            </a:extLst>
          </p:cNvPr>
          <p:cNvSpPr/>
          <p:nvPr/>
        </p:nvSpPr>
        <p:spPr>
          <a:xfrm>
            <a:off x="5943600" y="0"/>
            <a:ext cx="3200400" cy="1447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2" name="Rectangle 11">
            <a:extLst>
              <a:ext uri="{FF2B5EF4-FFF2-40B4-BE49-F238E27FC236}">
                <a16:creationId xmlns:a16="http://schemas.microsoft.com/office/drawing/2014/main" id="{413EB473-4FE4-88F6-E5FF-DFE48BE87E35}"/>
              </a:ext>
            </a:extLst>
          </p:cNvPr>
          <p:cNvSpPr/>
          <p:nvPr/>
        </p:nvSpPr>
        <p:spPr>
          <a:xfrm>
            <a:off x="1447800" y="0"/>
            <a:ext cx="7696200" cy="12223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Rectangle 4">
            <a:extLst>
              <a:ext uri="{FF2B5EF4-FFF2-40B4-BE49-F238E27FC236}">
                <a16:creationId xmlns:a16="http://schemas.microsoft.com/office/drawing/2014/main" id="{3E082C0E-08C4-957A-4A58-25715EE84EFA}"/>
              </a:ext>
            </a:extLst>
          </p:cNvPr>
          <p:cNvSpPr/>
          <p:nvPr/>
        </p:nvSpPr>
        <p:spPr>
          <a:xfrm>
            <a:off x="1417638" y="1243013"/>
            <a:ext cx="7769225" cy="561181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p:txBody>
      </p:sp>
      <p:cxnSp>
        <p:nvCxnSpPr>
          <p:cNvPr id="9" name="Straight Connector 8">
            <a:extLst>
              <a:ext uri="{FF2B5EF4-FFF2-40B4-BE49-F238E27FC236}">
                <a16:creationId xmlns:a16="http://schemas.microsoft.com/office/drawing/2014/main" id="{0D330D03-26A6-7141-2636-328936FE4AD1}"/>
              </a:ext>
            </a:extLst>
          </p:cNvPr>
          <p:cNvCxnSpPr/>
          <p:nvPr/>
        </p:nvCxnSpPr>
        <p:spPr>
          <a:xfrm rot="5400000">
            <a:off x="-1981200" y="3429000"/>
            <a:ext cx="6858000"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047C973-2ADF-CA4C-13C7-4774C4B04D2B}"/>
              </a:ext>
            </a:extLst>
          </p:cNvPr>
          <p:cNvCxnSpPr>
            <a:cxnSpLocks/>
          </p:cNvCxnSpPr>
          <p:nvPr/>
        </p:nvCxnSpPr>
        <p:spPr>
          <a:xfrm flipH="1">
            <a:off x="-42863" y="1222375"/>
            <a:ext cx="9186863"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1275" name="Title 13">
            <a:extLst>
              <a:ext uri="{FF2B5EF4-FFF2-40B4-BE49-F238E27FC236}">
                <a16:creationId xmlns:a16="http://schemas.microsoft.com/office/drawing/2014/main" id="{96E37E55-9A18-0F7A-65BA-E047BFB345FF}"/>
              </a:ext>
            </a:extLst>
          </p:cNvPr>
          <p:cNvSpPr>
            <a:spLocks noGrp="1"/>
          </p:cNvSpPr>
          <p:nvPr>
            <p:ph type="ctrTitle"/>
          </p:nvPr>
        </p:nvSpPr>
        <p:spPr>
          <a:xfrm>
            <a:off x="1735932" y="357377"/>
            <a:ext cx="7162800" cy="536575"/>
          </a:xfrm>
        </p:spPr>
        <p:txBody>
          <a:bodyPr/>
          <a:lstStyle/>
          <a:p>
            <a:pPr algn="l"/>
            <a:r>
              <a:rPr lang="en-US" altLang="en-US" sz="3600" b="1" dirty="0">
                <a:solidFill>
                  <a:schemeClr val="bg1"/>
                </a:solidFill>
                <a:latin typeface="Californian FB" panose="0207040306080B030204" pitchFamily="18" charset="77"/>
              </a:rPr>
              <a:t>Commonly observed</a:t>
            </a:r>
          </a:p>
        </p:txBody>
      </p:sp>
      <p:sp>
        <p:nvSpPr>
          <p:cNvPr id="3" name="TextBox 2">
            <a:extLst>
              <a:ext uri="{FF2B5EF4-FFF2-40B4-BE49-F238E27FC236}">
                <a16:creationId xmlns:a16="http://schemas.microsoft.com/office/drawing/2014/main" id="{6190EB91-2A87-B27E-98D9-2DB73A1B3333}"/>
              </a:ext>
            </a:extLst>
          </p:cNvPr>
          <p:cNvSpPr txBox="1"/>
          <p:nvPr/>
        </p:nvSpPr>
        <p:spPr>
          <a:xfrm>
            <a:off x="1850034" y="1265907"/>
            <a:ext cx="4987263" cy="5770811"/>
          </a:xfrm>
          <a:prstGeom prst="rect">
            <a:avLst/>
          </a:prstGeom>
          <a:noFill/>
        </p:spPr>
        <p:txBody>
          <a:bodyPr wrap="none" rtlCol="0">
            <a:spAutoFit/>
          </a:bodyPr>
          <a:lstStyle/>
          <a:p>
            <a:pPr>
              <a:lnSpc>
                <a:spcPct val="150000"/>
              </a:lnSpc>
            </a:pPr>
            <a:endParaRPr lang="en-US" dirty="0"/>
          </a:p>
          <a:p>
            <a:pPr marL="285750" indent="-285750">
              <a:lnSpc>
                <a:spcPct val="150000"/>
              </a:lnSpc>
              <a:buFont typeface="Arial" panose="020B0604020202020204" pitchFamily="34" charset="0"/>
              <a:buChar char="•"/>
            </a:pPr>
            <a:r>
              <a:rPr lang="en-US" dirty="0"/>
              <a:t>Fundraising capacity and needs are diverse</a:t>
            </a:r>
          </a:p>
          <a:p>
            <a:pPr marL="285750" indent="-285750">
              <a:lnSpc>
                <a:spcPct val="150000"/>
              </a:lnSpc>
              <a:buFont typeface="Arial" panose="020B0604020202020204" pitchFamily="34" charset="0"/>
              <a:buChar char="•"/>
            </a:pPr>
            <a:r>
              <a:rPr lang="en-US" dirty="0"/>
              <a:t>Lots of asking, especially locally</a:t>
            </a:r>
          </a:p>
          <a:p>
            <a:pPr marL="285750" indent="-285750">
              <a:lnSpc>
                <a:spcPct val="150000"/>
              </a:lnSpc>
              <a:buFont typeface="Arial" panose="020B0604020202020204" pitchFamily="34" charset="0"/>
              <a:buChar char="•"/>
            </a:pPr>
            <a:r>
              <a:rPr lang="en-US" dirty="0"/>
              <a:t>Fundraising is not easy; asking is hard</a:t>
            </a:r>
          </a:p>
          <a:p>
            <a:pPr>
              <a:lnSpc>
                <a:spcPct val="150000"/>
              </a:lnSpc>
            </a:pPr>
            <a:endParaRPr lang="en-US" dirty="0"/>
          </a:p>
          <a:p>
            <a:pPr>
              <a:lnSpc>
                <a:spcPct val="150000"/>
              </a:lnSpc>
            </a:pPr>
            <a:r>
              <a:rPr lang="en-US" dirty="0"/>
              <a:t>BUT…..</a:t>
            </a:r>
          </a:p>
          <a:p>
            <a:pPr>
              <a:lnSpc>
                <a:spcPct val="150000"/>
              </a:lnSpc>
            </a:pPr>
            <a:endParaRPr lang="en-US" dirty="0"/>
          </a:p>
          <a:p>
            <a:pPr marL="285750" indent="-285750">
              <a:lnSpc>
                <a:spcPct val="150000"/>
              </a:lnSpc>
              <a:buFont typeface="Arial" panose="020B0604020202020204" pitchFamily="34" charset="0"/>
              <a:buChar char="•"/>
            </a:pPr>
            <a:r>
              <a:rPr lang="en-US" dirty="0"/>
              <a:t>Fundraising enables mission</a:t>
            </a:r>
          </a:p>
          <a:p>
            <a:pPr marL="285750" indent="-285750">
              <a:lnSpc>
                <a:spcPct val="150000"/>
              </a:lnSpc>
              <a:buFont typeface="Arial" panose="020B0604020202020204" pitchFamily="34" charset="0"/>
              <a:buChar char="•"/>
            </a:pPr>
            <a:r>
              <a:rPr lang="en-US" dirty="0"/>
              <a:t>People like helping (and gambling!)</a:t>
            </a:r>
          </a:p>
          <a:p>
            <a:pPr marL="285750" indent="-285750">
              <a:lnSpc>
                <a:spcPct val="150000"/>
              </a:lnSpc>
              <a:buFont typeface="Arial" panose="020B0604020202020204" pitchFamily="34" charset="0"/>
              <a:buChar char="•"/>
            </a:pPr>
            <a:r>
              <a:rPr lang="en-US" dirty="0"/>
              <a:t>Generosity is contagious</a:t>
            </a:r>
          </a:p>
          <a:p>
            <a:pPr marL="285750" indent="-285750">
              <a:lnSpc>
                <a:spcPct val="150000"/>
              </a:lnSpc>
              <a:buFont typeface="Arial" panose="020B0604020202020204" pitchFamily="34" charset="0"/>
              <a:buChar char="•"/>
            </a:pPr>
            <a:endParaRPr lang="en-US" dirty="0"/>
          </a:p>
          <a:p>
            <a:pPr marL="285750" indent="-285750">
              <a:lnSpc>
                <a:spcPct val="150000"/>
              </a:lnSpc>
              <a:buFont typeface="Arial" panose="020B0604020202020204" pitchFamily="34" charset="0"/>
              <a:buChar char="•"/>
            </a:pPr>
            <a:endParaRPr lang="en-US" dirty="0"/>
          </a:p>
          <a:p>
            <a:pPr>
              <a:lnSpc>
                <a:spcPct val="150000"/>
              </a:lnSpc>
            </a:pPr>
            <a:endParaRPr lang="en-US" dirty="0"/>
          </a:p>
          <a:p>
            <a:pPr marL="285750" indent="-285750">
              <a:buFont typeface="Arial" panose="020B0604020202020204" pitchFamily="34" charset="0"/>
              <a:buChar char="•"/>
            </a:pPr>
            <a:endParaRPr lang="en-US" dirty="0"/>
          </a:p>
        </p:txBody>
      </p:sp>
      <p:pic>
        <p:nvPicPr>
          <p:cNvPr id="8" name="Graphic 7" descr="Sad face with solid fill with solid fill">
            <a:extLst>
              <a:ext uri="{FF2B5EF4-FFF2-40B4-BE49-F238E27FC236}">
                <a16:creationId xmlns:a16="http://schemas.microsoft.com/office/drawing/2014/main" id="{4DC376BF-D830-BD30-83F9-A13FA004CEC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35654" y="1987549"/>
            <a:ext cx="1298745" cy="1298745"/>
          </a:xfrm>
          <a:prstGeom prst="rect">
            <a:avLst/>
          </a:prstGeom>
        </p:spPr>
      </p:pic>
      <p:pic>
        <p:nvPicPr>
          <p:cNvPr id="13" name="Graphic 12" descr="Smiling face with solid fill with solid fill">
            <a:extLst>
              <a:ext uri="{FF2B5EF4-FFF2-40B4-BE49-F238E27FC236}">
                <a16:creationId xmlns:a16="http://schemas.microsoft.com/office/drawing/2014/main" id="{D6E4C995-C5DA-5790-A793-765B3FC9BF3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238999" y="4267201"/>
            <a:ext cx="1295399" cy="1295399"/>
          </a:xfrm>
          <a:prstGeom prst="rect">
            <a:avLst/>
          </a:prstGeom>
        </p:spPr>
      </p:pic>
    </p:spTree>
    <p:extLst>
      <p:ext uri="{BB962C8B-B14F-4D97-AF65-F5344CB8AC3E}">
        <p14:creationId xmlns:p14="http://schemas.microsoft.com/office/powerpoint/2010/main" val="33645241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4" name="Picture 4" descr="Henri Nouwen – Learning from Dogs">
            <a:extLst>
              <a:ext uri="{FF2B5EF4-FFF2-40B4-BE49-F238E27FC236}">
                <a16:creationId xmlns:a16="http://schemas.microsoft.com/office/drawing/2014/main" id="{2707DF98-8C11-2C06-E684-5891BF8DB810}"/>
              </a:ext>
            </a:extLst>
          </p:cNvPr>
          <p:cNvPicPr>
            <a:picLocks noChangeAspect="1" noChangeArrowheads="1"/>
          </p:cNvPicPr>
          <p:nvPr/>
        </p:nvPicPr>
        <p:blipFill>
          <a:blip r:embed="rId3">
            <a:grayscl/>
          </a:blip>
          <a:srcRect/>
          <a:stretch>
            <a:fillRect/>
          </a:stretch>
        </p:blipFill>
        <p:spPr bwMode="auto">
          <a:xfrm>
            <a:off x="152400" y="990600"/>
            <a:ext cx="5489575" cy="4800600"/>
          </a:xfrm>
          <a:prstGeom prst="rect">
            <a:avLst/>
          </a:prstGeom>
          <a:noFill/>
          <a:effectLst>
            <a:softEdge rad="190500"/>
          </a:effectLst>
        </p:spPr>
      </p:pic>
      <p:sp>
        <p:nvSpPr>
          <p:cNvPr id="9219" name="TextBox 1">
            <a:extLst>
              <a:ext uri="{FF2B5EF4-FFF2-40B4-BE49-F238E27FC236}">
                <a16:creationId xmlns:a16="http://schemas.microsoft.com/office/drawing/2014/main" id="{FEC45671-AD08-5019-F8E8-100F86928D12}"/>
              </a:ext>
            </a:extLst>
          </p:cNvPr>
          <p:cNvSpPr txBox="1">
            <a:spLocks noChangeArrowheads="1"/>
          </p:cNvSpPr>
          <p:nvPr/>
        </p:nvSpPr>
        <p:spPr bwMode="auto">
          <a:xfrm>
            <a:off x="5638800" y="496888"/>
            <a:ext cx="3352800" cy="529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CA" altLang="en-US" sz="2600">
              <a:latin typeface="Merriweather" panose="020F0502020204030204" pitchFamily="34" charset="0"/>
            </a:endParaRPr>
          </a:p>
          <a:p>
            <a:pPr eaLnBrk="1" hangingPunct="1">
              <a:spcBef>
                <a:spcPct val="0"/>
              </a:spcBef>
              <a:buFontTx/>
              <a:buNone/>
            </a:pPr>
            <a:r>
              <a:rPr lang="en-CA" altLang="en-US" sz="2400" i="1">
                <a:solidFill>
                  <a:srgbClr val="343434"/>
                </a:solidFill>
                <a:latin typeface="Merriweather" panose="020F0502020204030204" pitchFamily="34" charset="0"/>
              </a:rPr>
              <a:t>“Fundraising is proclaiming what we believe in such a way that we offer other people an opportunity to participate with us in our vision and mission. </a:t>
            </a:r>
          </a:p>
          <a:p>
            <a:pPr eaLnBrk="1" hangingPunct="1">
              <a:spcBef>
                <a:spcPct val="0"/>
              </a:spcBef>
              <a:buFontTx/>
              <a:buNone/>
            </a:pPr>
            <a:endParaRPr lang="en-CA" altLang="en-US" sz="2400" i="1">
              <a:solidFill>
                <a:srgbClr val="343434"/>
              </a:solidFill>
              <a:latin typeface="Merriweather" panose="020F0502020204030204" pitchFamily="34" charset="0"/>
            </a:endParaRPr>
          </a:p>
          <a:p>
            <a:pPr eaLnBrk="1" hangingPunct="1">
              <a:spcBef>
                <a:spcPct val="0"/>
              </a:spcBef>
              <a:buFontTx/>
              <a:buNone/>
            </a:pPr>
            <a:r>
              <a:rPr lang="en-CA" altLang="en-US" sz="2400" i="1">
                <a:solidFill>
                  <a:srgbClr val="343434"/>
                </a:solidFill>
                <a:latin typeface="Merriweather" panose="020F0502020204030204" pitchFamily="34" charset="0"/>
              </a:rPr>
              <a:t>It is the opposite of "</a:t>
            </a:r>
            <a:r>
              <a:rPr lang="en-CA" altLang="en-US" sz="2400" i="1">
                <a:latin typeface="Merriweather" panose="020F0502020204030204" pitchFamily="34" charset="0"/>
              </a:rPr>
              <a:t> begging. Rather, we are declaring, we have a vision that is amazing and exciting.”</a:t>
            </a:r>
          </a:p>
        </p:txBody>
      </p:sp>
      <p:sp>
        <p:nvSpPr>
          <p:cNvPr id="9220" name="TextBox 2">
            <a:extLst>
              <a:ext uri="{FF2B5EF4-FFF2-40B4-BE49-F238E27FC236}">
                <a16:creationId xmlns:a16="http://schemas.microsoft.com/office/drawing/2014/main" id="{A2B78592-57BE-13FE-8058-0D2ADB990B8F}"/>
              </a:ext>
            </a:extLst>
          </p:cNvPr>
          <p:cNvSpPr txBox="1">
            <a:spLocks noChangeArrowheads="1"/>
          </p:cNvSpPr>
          <p:nvPr/>
        </p:nvSpPr>
        <p:spPr bwMode="auto">
          <a:xfrm>
            <a:off x="152400" y="5791200"/>
            <a:ext cx="37766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CA" altLang="en-US" sz="1800">
                <a:latin typeface="Arial" panose="020B0604020202020204" pitchFamily="34" charset="0"/>
              </a:rPr>
              <a:t>Henri Nouwen</a:t>
            </a:r>
          </a:p>
          <a:p>
            <a:pPr eaLnBrk="1" hangingPunct="1">
              <a:spcBef>
                <a:spcPct val="0"/>
              </a:spcBef>
              <a:buFontTx/>
              <a:buNone/>
            </a:pPr>
            <a:r>
              <a:rPr lang="en-CA" altLang="en-US" sz="1800">
                <a:latin typeface="Arial" panose="020B0604020202020204" pitchFamily="34" charset="0"/>
              </a:rPr>
              <a:t>The Spirituality of Fundraising</a:t>
            </a:r>
          </a:p>
        </p:txBody>
      </p:sp>
      <p:sp>
        <p:nvSpPr>
          <p:cNvPr id="9221" name="Title 13">
            <a:extLst>
              <a:ext uri="{FF2B5EF4-FFF2-40B4-BE49-F238E27FC236}">
                <a16:creationId xmlns:a16="http://schemas.microsoft.com/office/drawing/2014/main" id="{61EC4F03-24A5-E7DF-7364-FFA1FFFBD5E5}"/>
              </a:ext>
            </a:extLst>
          </p:cNvPr>
          <p:cNvSpPr txBox="1">
            <a:spLocks noChangeArrowheads="1"/>
          </p:cNvSpPr>
          <p:nvPr/>
        </p:nvSpPr>
        <p:spPr bwMode="auto">
          <a:xfrm>
            <a:off x="381000" y="447675"/>
            <a:ext cx="5791200"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3600" b="1">
                <a:solidFill>
                  <a:srgbClr val="820000"/>
                </a:solidFill>
                <a:latin typeface="Californian FB" panose="0207040306080B030204" pitchFamily="18" charset="77"/>
              </a:rPr>
              <a:t>Fundraising redefined…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CB6720-96DC-198F-2FF2-6904FF467A12}"/>
              </a:ext>
            </a:extLst>
          </p:cNvPr>
          <p:cNvSpPr/>
          <p:nvPr/>
        </p:nvSpPr>
        <p:spPr>
          <a:xfrm>
            <a:off x="-42863" y="1247775"/>
            <a:ext cx="1490663" cy="5645149"/>
          </a:xfrm>
          <a:prstGeom prst="rect">
            <a:avLst/>
          </a:prstGeom>
          <a:solidFill>
            <a:srgbClr val="9FA8C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 name="Rectangle 16">
            <a:extLst>
              <a:ext uri="{FF2B5EF4-FFF2-40B4-BE49-F238E27FC236}">
                <a16:creationId xmlns:a16="http://schemas.microsoft.com/office/drawing/2014/main" id="{89A001AA-B334-5B39-BFBC-31001F03B9E6}"/>
              </a:ext>
            </a:extLst>
          </p:cNvPr>
          <p:cNvSpPr/>
          <p:nvPr/>
        </p:nvSpPr>
        <p:spPr>
          <a:xfrm>
            <a:off x="5943600" y="0"/>
            <a:ext cx="3200400" cy="1447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2" name="Rectangle 11">
            <a:extLst>
              <a:ext uri="{FF2B5EF4-FFF2-40B4-BE49-F238E27FC236}">
                <a16:creationId xmlns:a16="http://schemas.microsoft.com/office/drawing/2014/main" id="{BD097FF4-6947-65EE-CAEE-92B82FDCCFBE}"/>
              </a:ext>
            </a:extLst>
          </p:cNvPr>
          <p:cNvSpPr/>
          <p:nvPr/>
        </p:nvSpPr>
        <p:spPr>
          <a:xfrm>
            <a:off x="1447800" y="0"/>
            <a:ext cx="7696200" cy="12223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Rectangle 4">
            <a:extLst>
              <a:ext uri="{FF2B5EF4-FFF2-40B4-BE49-F238E27FC236}">
                <a16:creationId xmlns:a16="http://schemas.microsoft.com/office/drawing/2014/main" id="{24A66F62-868B-746F-2CC8-23E677840ECD}"/>
              </a:ext>
            </a:extLst>
          </p:cNvPr>
          <p:cNvSpPr/>
          <p:nvPr/>
        </p:nvSpPr>
        <p:spPr>
          <a:xfrm>
            <a:off x="1447800" y="1222375"/>
            <a:ext cx="7769225" cy="567055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p:txBody>
      </p:sp>
      <p:cxnSp>
        <p:nvCxnSpPr>
          <p:cNvPr id="9" name="Straight Connector 8">
            <a:extLst>
              <a:ext uri="{FF2B5EF4-FFF2-40B4-BE49-F238E27FC236}">
                <a16:creationId xmlns:a16="http://schemas.microsoft.com/office/drawing/2014/main" id="{26E7D9AF-75C6-DF43-853F-2CF902F091C0}"/>
              </a:ext>
            </a:extLst>
          </p:cNvPr>
          <p:cNvCxnSpPr/>
          <p:nvPr/>
        </p:nvCxnSpPr>
        <p:spPr>
          <a:xfrm rot="5400000">
            <a:off x="-1981200" y="3429000"/>
            <a:ext cx="6858000"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C406074-BC7A-AA12-59E2-725CC4DEFF5B}"/>
              </a:ext>
            </a:extLst>
          </p:cNvPr>
          <p:cNvCxnSpPr>
            <a:cxnSpLocks/>
          </p:cNvCxnSpPr>
          <p:nvPr/>
        </p:nvCxnSpPr>
        <p:spPr>
          <a:xfrm flipH="1">
            <a:off x="-42863" y="1222375"/>
            <a:ext cx="9186863"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3323" name="Title 13">
            <a:extLst>
              <a:ext uri="{FF2B5EF4-FFF2-40B4-BE49-F238E27FC236}">
                <a16:creationId xmlns:a16="http://schemas.microsoft.com/office/drawing/2014/main" id="{DED94087-E05A-9FA2-DD28-4ADC6ACF048C}"/>
              </a:ext>
            </a:extLst>
          </p:cNvPr>
          <p:cNvSpPr>
            <a:spLocks noGrp="1"/>
          </p:cNvSpPr>
          <p:nvPr>
            <p:ph type="ctrTitle"/>
          </p:nvPr>
        </p:nvSpPr>
        <p:spPr>
          <a:xfrm>
            <a:off x="1738313" y="322263"/>
            <a:ext cx="5791200" cy="536575"/>
          </a:xfrm>
        </p:spPr>
        <p:txBody>
          <a:bodyPr/>
          <a:lstStyle/>
          <a:p>
            <a:pPr algn="l"/>
            <a:r>
              <a:rPr lang="en-US" altLang="en-US" sz="3600" b="1">
                <a:solidFill>
                  <a:schemeClr val="bg1"/>
                </a:solidFill>
                <a:latin typeface="Californian FB" panose="0207040306080B030204" pitchFamily="18" charset="77"/>
              </a:rPr>
              <a:t>Objectives of this session:</a:t>
            </a:r>
          </a:p>
        </p:txBody>
      </p:sp>
      <p:sp>
        <p:nvSpPr>
          <p:cNvPr id="7182" name="TextBox 14">
            <a:extLst>
              <a:ext uri="{FF2B5EF4-FFF2-40B4-BE49-F238E27FC236}">
                <a16:creationId xmlns:a16="http://schemas.microsoft.com/office/drawing/2014/main" id="{B827AE84-3AF6-43E6-4CC5-21A6C96C0A4A}"/>
              </a:ext>
            </a:extLst>
          </p:cNvPr>
          <p:cNvSpPr txBox="1">
            <a:spLocks noChangeArrowheads="1"/>
          </p:cNvSpPr>
          <p:nvPr/>
        </p:nvSpPr>
        <p:spPr bwMode="auto">
          <a:xfrm>
            <a:off x="1636713" y="1552575"/>
            <a:ext cx="7391400" cy="3359150"/>
          </a:xfrm>
          <a:prstGeom prst="rect">
            <a:avLst/>
          </a:prstGeom>
          <a:noFill/>
          <a:ln>
            <a:noFill/>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457200" indent="-457200" eaLnBrk="1" hangingPunct="1">
              <a:lnSpc>
                <a:spcPct val="150000"/>
              </a:lnSpc>
              <a:buFont typeface="+mj-lt"/>
              <a:buAutoNum type="arabicPeriod"/>
              <a:defRPr/>
            </a:pPr>
            <a:r>
              <a:rPr lang="en-US" altLang="en-US" sz="2400" b="1" dirty="0">
                <a:solidFill>
                  <a:srgbClr val="820000"/>
                </a:solidFill>
              </a:rPr>
              <a:t> Change the way you think about fundraising</a:t>
            </a:r>
          </a:p>
          <a:p>
            <a:pPr eaLnBrk="1" hangingPunct="1">
              <a:lnSpc>
                <a:spcPct val="150000"/>
              </a:lnSpc>
              <a:defRPr/>
            </a:pPr>
            <a:r>
              <a:rPr lang="en-US" altLang="en-US" sz="2000" dirty="0"/>
              <a:t>	</a:t>
            </a:r>
          </a:p>
          <a:p>
            <a:pPr marL="1200150" lvl="1" indent="-457200" eaLnBrk="1" hangingPunct="1">
              <a:lnSpc>
                <a:spcPct val="150000"/>
              </a:lnSpc>
              <a:buFont typeface="+mj-lt"/>
              <a:buAutoNum type="arabicPeriod" startAt="2"/>
              <a:defRPr/>
            </a:pPr>
            <a:r>
              <a:rPr lang="en-US" altLang="en-US" sz="2000" dirty="0"/>
              <a:t>Explore how fundraising activities connect</a:t>
            </a:r>
          </a:p>
          <a:p>
            <a:pPr marL="1200150" lvl="1" indent="-457200" eaLnBrk="1" hangingPunct="1">
              <a:lnSpc>
                <a:spcPct val="150000"/>
              </a:lnSpc>
              <a:buFont typeface="+mj-lt"/>
              <a:buAutoNum type="arabicPeriod" startAt="2"/>
              <a:defRPr/>
            </a:pPr>
            <a:r>
              <a:rPr lang="en-US" altLang="en-US" sz="2000" dirty="0"/>
              <a:t>Share some successful strategies</a:t>
            </a:r>
          </a:p>
          <a:p>
            <a:pPr marL="2057400" lvl="3" indent="-457200" eaLnBrk="1" hangingPunct="1">
              <a:lnSpc>
                <a:spcPct val="150000"/>
              </a:lnSpc>
              <a:buFont typeface="Arial" panose="020B0604020202020204" pitchFamily="34" charset="0"/>
              <a:buChar char="•"/>
              <a:defRPr/>
            </a:pPr>
            <a:r>
              <a:rPr lang="en-US" altLang="en-US" sz="2000" dirty="0"/>
              <a:t>Effective events</a:t>
            </a:r>
          </a:p>
          <a:p>
            <a:pPr marL="2057400" lvl="3" indent="-457200" eaLnBrk="1" hangingPunct="1">
              <a:lnSpc>
                <a:spcPct val="150000"/>
              </a:lnSpc>
              <a:buFont typeface="Arial" panose="020B0604020202020204" pitchFamily="34" charset="0"/>
              <a:buChar char="•"/>
              <a:defRPr/>
            </a:pPr>
            <a:r>
              <a:rPr lang="en-US" altLang="en-US" sz="2000" dirty="0"/>
              <a:t>Finding, cultivating prospective volunteers, event goers, and donors</a:t>
            </a:r>
          </a:p>
        </p:txBody>
      </p:sp>
    </p:spTree>
    <p:extLst>
      <p:ext uri="{BB962C8B-B14F-4D97-AF65-F5344CB8AC3E}">
        <p14:creationId xmlns:p14="http://schemas.microsoft.com/office/powerpoint/2010/main" val="2628979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D91566-F8F1-337B-2819-19EC09A49067}"/>
              </a:ext>
            </a:extLst>
          </p:cNvPr>
          <p:cNvSpPr/>
          <p:nvPr/>
        </p:nvSpPr>
        <p:spPr>
          <a:xfrm>
            <a:off x="-42863" y="1276351"/>
            <a:ext cx="1490663" cy="5581649"/>
          </a:xfrm>
          <a:prstGeom prst="rect">
            <a:avLst/>
          </a:prstGeom>
          <a:solidFill>
            <a:srgbClr val="9FA8C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 name="Rectangle 16">
            <a:extLst>
              <a:ext uri="{FF2B5EF4-FFF2-40B4-BE49-F238E27FC236}">
                <a16:creationId xmlns:a16="http://schemas.microsoft.com/office/drawing/2014/main" id="{FDC2AEC1-5DB5-65C3-7D01-E2CEA284E573}"/>
              </a:ext>
            </a:extLst>
          </p:cNvPr>
          <p:cNvSpPr/>
          <p:nvPr/>
        </p:nvSpPr>
        <p:spPr>
          <a:xfrm>
            <a:off x="5943600" y="0"/>
            <a:ext cx="3200400" cy="1447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2" name="Rectangle 11">
            <a:extLst>
              <a:ext uri="{FF2B5EF4-FFF2-40B4-BE49-F238E27FC236}">
                <a16:creationId xmlns:a16="http://schemas.microsoft.com/office/drawing/2014/main" id="{413EB473-4FE4-88F6-E5FF-DFE48BE87E35}"/>
              </a:ext>
            </a:extLst>
          </p:cNvPr>
          <p:cNvSpPr/>
          <p:nvPr/>
        </p:nvSpPr>
        <p:spPr>
          <a:xfrm>
            <a:off x="1447800" y="0"/>
            <a:ext cx="7696200" cy="12223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Rectangle 4">
            <a:extLst>
              <a:ext uri="{FF2B5EF4-FFF2-40B4-BE49-F238E27FC236}">
                <a16:creationId xmlns:a16="http://schemas.microsoft.com/office/drawing/2014/main" id="{3E082C0E-08C4-957A-4A58-25715EE84EFA}"/>
              </a:ext>
            </a:extLst>
          </p:cNvPr>
          <p:cNvSpPr/>
          <p:nvPr/>
        </p:nvSpPr>
        <p:spPr>
          <a:xfrm>
            <a:off x="1417638" y="1243013"/>
            <a:ext cx="7769225" cy="561181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p:txBody>
      </p:sp>
      <p:cxnSp>
        <p:nvCxnSpPr>
          <p:cNvPr id="9" name="Straight Connector 8">
            <a:extLst>
              <a:ext uri="{FF2B5EF4-FFF2-40B4-BE49-F238E27FC236}">
                <a16:creationId xmlns:a16="http://schemas.microsoft.com/office/drawing/2014/main" id="{0D330D03-26A6-7141-2636-328936FE4AD1}"/>
              </a:ext>
            </a:extLst>
          </p:cNvPr>
          <p:cNvCxnSpPr/>
          <p:nvPr/>
        </p:nvCxnSpPr>
        <p:spPr>
          <a:xfrm rot="5400000">
            <a:off x="-1981200" y="3429000"/>
            <a:ext cx="6858000"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047C973-2ADF-CA4C-13C7-4774C4B04D2B}"/>
              </a:ext>
            </a:extLst>
          </p:cNvPr>
          <p:cNvCxnSpPr>
            <a:cxnSpLocks/>
          </p:cNvCxnSpPr>
          <p:nvPr/>
        </p:nvCxnSpPr>
        <p:spPr>
          <a:xfrm flipH="1">
            <a:off x="-42863" y="1222375"/>
            <a:ext cx="9186863"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1275" name="Title 13">
            <a:extLst>
              <a:ext uri="{FF2B5EF4-FFF2-40B4-BE49-F238E27FC236}">
                <a16:creationId xmlns:a16="http://schemas.microsoft.com/office/drawing/2014/main" id="{96E37E55-9A18-0F7A-65BA-E047BFB345FF}"/>
              </a:ext>
            </a:extLst>
          </p:cNvPr>
          <p:cNvSpPr>
            <a:spLocks noGrp="1"/>
          </p:cNvSpPr>
          <p:nvPr>
            <p:ph type="ctrTitle"/>
          </p:nvPr>
        </p:nvSpPr>
        <p:spPr>
          <a:xfrm>
            <a:off x="1524000" y="1752600"/>
            <a:ext cx="7434263" cy="536575"/>
          </a:xfrm>
        </p:spPr>
        <p:txBody>
          <a:bodyPr/>
          <a:lstStyle/>
          <a:p>
            <a:pPr algn="l"/>
            <a:r>
              <a:rPr lang="en-US" altLang="en-US" sz="3600" b="1" dirty="0">
                <a:solidFill>
                  <a:srgbClr val="820000"/>
                </a:solidFill>
                <a:latin typeface="Californian FB" panose="0207040306080B030204" pitchFamily="18" charset="77"/>
              </a:rPr>
              <a:t>Think of Fundraising as engagement:</a:t>
            </a:r>
          </a:p>
        </p:txBody>
      </p:sp>
      <p:sp>
        <p:nvSpPr>
          <p:cNvPr id="2" name="Oval 1">
            <a:extLst>
              <a:ext uri="{FF2B5EF4-FFF2-40B4-BE49-F238E27FC236}">
                <a16:creationId xmlns:a16="http://schemas.microsoft.com/office/drawing/2014/main" id="{8806AA21-1379-1EAD-1B8D-1A3238F2A616}"/>
              </a:ext>
            </a:extLst>
          </p:cNvPr>
          <p:cNvSpPr/>
          <p:nvPr/>
        </p:nvSpPr>
        <p:spPr>
          <a:xfrm>
            <a:off x="3086100" y="2667000"/>
            <a:ext cx="2971800" cy="2819400"/>
          </a:xfrm>
          <a:prstGeom prst="ellipse">
            <a:avLst/>
          </a:prstGeom>
          <a:solidFill>
            <a:schemeClr val="accent1">
              <a:alpha val="34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CA"/>
          </a:p>
        </p:txBody>
      </p:sp>
      <p:sp>
        <p:nvSpPr>
          <p:cNvPr id="7" name="Oval 6">
            <a:extLst>
              <a:ext uri="{FF2B5EF4-FFF2-40B4-BE49-F238E27FC236}">
                <a16:creationId xmlns:a16="http://schemas.microsoft.com/office/drawing/2014/main" id="{3B269C36-AEFC-BBDE-B7BB-486E7A2AD0EB}"/>
              </a:ext>
            </a:extLst>
          </p:cNvPr>
          <p:cNvSpPr/>
          <p:nvPr/>
        </p:nvSpPr>
        <p:spPr>
          <a:xfrm>
            <a:off x="4876800" y="2667000"/>
            <a:ext cx="2971800" cy="2819400"/>
          </a:xfrm>
          <a:prstGeom prst="ellipse">
            <a:avLst/>
          </a:prstGeom>
          <a:solidFill>
            <a:srgbClr val="C00000">
              <a:alpha val="34000"/>
            </a:srgbClr>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CA"/>
          </a:p>
        </p:txBody>
      </p:sp>
      <p:sp>
        <p:nvSpPr>
          <p:cNvPr id="11278" name="TextBox 10">
            <a:extLst>
              <a:ext uri="{FF2B5EF4-FFF2-40B4-BE49-F238E27FC236}">
                <a16:creationId xmlns:a16="http://schemas.microsoft.com/office/drawing/2014/main" id="{E9663C2B-4409-C029-C357-80A74FFB563D}"/>
              </a:ext>
            </a:extLst>
          </p:cNvPr>
          <p:cNvSpPr txBox="1">
            <a:spLocks noChangeArrowheads="1"/>
          </p:cNvSpPr>
          <p:nvPr/>
        </p:nvSpPr>
        <p:spPr bwMode="auto">
          <a:xfrm>
            <a:off x="3203575" y="3660775"/>
            <a:ext cx="18256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CA" altLang="en-US" sz="2400" b="1" dirty="0">
                <a:solidFill>
                  <a:srgbClr val="000056"/>
                </a:solidFill>
                <a:latin typeface="Arial" panose="020B0604020202020204" pitchFamily="34" charset="0"/>
              </a:rPr>
              <a:t>DONOR</a:t>
            </a:r>
          </a:p>
          <a:p>
            <a:pPr eaLnBrk="1" hangingPunct="1">
              <a:spcBef>
                <a:spcPct val="0"/>
              </a:spcBef>
              <a:buFontTx/>
              <a:buNone/>
            </a:pPr>
            <a:r>
              <a:rPr lang="en-CA" altLang="en-US" sz="2400" b="1" dirty="0">
                <a:solidFill>
                  <a:srgbClr val="000056"/>
                </a:solidFill>
                <a:latin typeface="Arial" panose="020B0604020202020204" pitchFamily="34" charset="0"/>
              </a:rPr>
              <a:t>INTEREST</a:t>
            </a:r>
          </a:p>
        </p:txBody>
      </p:sp>
      <p:sp>
        <p:nvSpPr>
          <p:cNvPr id="11279" name="TextBox 12">
            <a:extLst>
              <a:ext uri="{FF2B5EF4-FFF2-40B4-BE49-F238E27FC236}">
                <a16:creationId xmlns:a16="http://schemas.microsoft.com/office/drawing/2014/main" id="{FE55EFBF-F049-652D-D5C1-53EAB4A5AAC0}"/>
              </a:ext>
            </a:extLst>
          </p:cNvPr>
          <p:cNvSpPr txBox="1">
            <a:spLocks noChangeArrowheads="1"/>
          </p:cNvSpPr>
          <p:nvPr/>
        </p:nvSpPr>
        <p:spPr bwMode="auto">
          <a:xfrm>
            <a:off x="6094413" y="3660775"/>
            <a:ext cx="16002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CA" altLang="en-US" sz="2400" b="1">
                <a:solidFill>
                  <a:srgbClr val="820000"/>
                </a:solidFill>
                <a:latin typeface="Arial" panose="020B0604020202020204" pitchFamily="34" charset="0"/>
              </a:rPr>
              <a:t>CHARITY</a:t>
            </a:r>
          </a:p>
          <a:p>
            <a:pPr eaLnBrk="1" hangingPunct="1">
              <a:spcBef>
                <a:spcPct val="0"/>
              </a:spcBef>
              <a:buFontTx/>
              <a:buNone/>
            </a:pPr>
            <a:r>
              <a:rPr lang="en-CA" altLang="en-US" sz="2400" b="1">
                <a:solidFill>
                  <a:srgbClr val="820000"/>
                </a:solidFill>
                <a:latin typeface="Arial" panose="020B0604020202020204" pitchFamily="34" charset="0"/>
              </a:rPr>
              <a:t>MISSION</a:t>
            </a:r>
          </a:p>
        </p:txBody>
      </p:sp>
      <p:cxnSp>
        <p:nvCxnSpPr>
          <p:cNvPr id="19" name="Straight Arrow Connector 18">
            <a:extLst>
              <a:ext uri="{FF2B5EF4-FFF2-40B4-BE49-F238E27FC236}">
                <a16:creationId xmlns:a16="http://schemas.microsoft.com/office/drawing/2014/main" id="{73E6CECB-B232-72B2-A28D-E8B9F08DE3E8}"/>
              </a:ext>
            </a:extLst>
          </p:cNvPr>
          <p:cNvCxnSpPr/>
          <p:nvPr/>
        </p:nvCxnSpPr>
        <p:spPr>
          <a:xfrm flipV="1">
            <a:off x="5562600" y="4191000"/>
            <a:ext cx="0" cy="2052638"/>
          </a:xfrm>
          <a:prstGeom prst="straightConnector1">
            <a:avLst/>
          </a:prstGeom>
          <a:ln w="114300">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68A6DE3D-C737-59A8-8661-2A41585FBBAC}"/>
              </a:ext>
            </a:extLst>
          </p:cNvPr>
          <p:cNvSpPr txBox="1"/>
          <p:nvPr/>
        </p:nvSpPr>
        <p:spPr>
          <a:xfrm>
            <a:off x="3581400" y="6243638"/>
            <a:ext cx="4076695" cy="584775"/>
          </a:xfrm>
          <a:prstGeom prst="rect">
            <a:avLst/>
          </a:prstGeom>
          <a:noFill/>
        </p:spPr>
        <p:txBody>
          <a:bodyPr wrap="square">
            <a:spAutoFit/>
          </a:bodyPr>
          <a:lstStyle/>
          <a:p>
            <a:pPr algn="ctr" eaLnBrk="1" hangingPunct="1">
              <a:defRPr/>
            </a:pPr>
            <a:r>
              <a:rPr lang="en-CA" sz="3200" b="1" dirty="0">
                <a:solidFill>
                  <a:schemeClr val="accent4">
                    <a:lumMod val="50000"/>
                  </a:schemeClr>
                </a:solidFill>
              </a:rPr>
              <a:t>PROSPECTS = LIA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0-#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278"/>
                                        </p:tgtEl>
                                        <p:attrNameLst>
                                          <p:attrName>style.visibility</p:attrName>
                                        </p:attrNameLst>
                                      </p:cBhvr>
                                      <p:to>
                                        <p:strVal val="visible"/>
                                      </p:to>
                                    </p:set>
                                    <p:anim calcmode="lin" valueType="num">
                                      <p:cBhvr additive="base">
                                        <p:cTn id="11" dur="500" fill="hold"/>
                                        <p:tgtEl>
                                          <p:spTgt spid="11278"/>
                                        </p:tgtEl>
                                        <p:attrNameLst>
                                          <p:attrName>ppt_x</p:attrName>
                                        </p:attrNameLst>
                                      </p:cBhvr>
                                      <p:tavLst>
                                        <p:tav tm="0">
                                          <p:val>
                                            <p:strVal val="0-#ppt_w/2"/>
                                          </p:val>
                                        </p:tav>
                                        <p:tav tm="100000">
                                          <p:val>
                                            <p:strVal val="#ppt_x"/>
                                          </p:val>
                                        </p:tav>
                                      </p:tavLst>
                                    </p:anim>
                                    <p:anim calcmode="lin" valueType="num">
                                      <p:cBhvr additive="base">
                                        <p:cTn id="12" dur="500" fill="hold"/>
                                        <p:tgtEl>
                                          <p:spTgt spid="11278"/>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2000" fill="hold"/>
                                        <p:tgtEl>
                                          <p:spTgt spid="7"/>
                                        </p:tgtEl>
                                        <p:attrNameLst>
                                          <p:attrName>ppt_x</p:attrName>
                                        </p:attrNameLst>
                                      </p:cBhvr>
                                      <p:tavLst>
                                        <p:tav tm="0">
                                          <p:val>
                                            <p:strVal val="1+#ppt_w/2"/>
                                          </p:val>
                                        </p:tav>
                                        <p:tav tm="100000">
                                          <p:val>
                                            <p:strVal val="#ppt_x"/>
                                          </p:val>
                                        </p:tav>
                                      </p:tavLst>
                                    </p:anim>
                                    <p:anim calcmode="lin" valueType="num">
                                      <p:cBhvr additive="base">
                                        <p:cTn id="18" dur="2000" fill="hold"/>
                                        <p:tgtEl>
                                          <p:spTgt spid="7"/>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11279"/>
                                        </p:tgtEl>
                                        <p:attrNameLst>
                                          <p:attrName>style.visibility</p:attrName>
                                        </p:attrNameLst>
                                      </p:cBhvr>
                                      <p:to>
                                        <p:strVal val="visible"/>
                                      </p:to>
                                    </p:set>
                                    <p:anim calcmode="lin" valueType="num">
                                      <p:cBhvr additive="base">
                                        <p:cTn id="21" dur="500" fill="hold"/>
                                        <p:tgtEl>
                                          <p:spTgt spid="11279"/>
                                        </p:tgtEl>
                                        <p:attrNameLst>
                                          <p:attrName>ppt_x</p:attrName>
                                        </p:attrNameLst>
                                      </p:cBhvr>
                                      <p:tavLst>
                                        <p:tav tm="0">
                                          <p:val>
                                            <p:strVal val="1+#ppt_w/2"/>
                                          </p:val>
                                        </p:tav>
                                        <p:tav tm="100000">
                                          <p:val>
                                            <p:strVal val="#ppt_x"/>
                                          </p:val>
                                        </p:tav>
                                      </p:tavLst>
                                    </p:anim>
                                    <p:anim calcmode="lin" valueType="num">
                                      <p:cBhvr additive="base">
                                        <p:cTn id="22" dur="500" fill="hold"/>
                                        <p:tgtEl>
                                          <p:spTgt spid="11279"/>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dissolve">
                                      <p:cBhvr>
                                        <p:cTn id="27" dur="2000"/>
                                        <p:tgtEl>
                                          <p:spTgt spid="19"/>
                                        </p:tgtEl>
                                      </p:cBhvr>
                                    </p:animEffect>
                                  </p:childTnLst>
                                </p:cTn>
                              </p:par>
                              <p:par>
                                <p:cTn id="28" presetID="9" presetClass="entr" presetSubtype="0" fill="hold" grpId="0"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dissolve">
                                      <p:cBhvr>
                                        <p:cTn id="30"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11278" grpId="0"/>
      <p:bldP spid="11279" grpId="0"/>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05D0FC7-EBFF-092A-5E66-FC1D4B1E031B}"/>
              </a:ext>
            </a:extLst>
          </p:cNvPr>
          <p:cNvSpPr/>
          <p:nvPr/>
        </p:nvSpPr>
        <p:spPr>
          <a:xfrm>
            <a:off x="-42863" y="1247775"/>
            <a:ext cx="1490663" cy="5610222"/>
          </a:xfrm>
          <a:prstGeom prst="rect">
            <a:avLst/>
          </a:prstGeom>
          <a:solidFill>
            <a:srgbClr val="9FA8C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 name="Rectangle 16">
            <a:extLst>
              <a:ext uri="{FF2B5EF4-FFF2-40B4-BE49-F238E27FC236}">
                <a16:creationId xmlns:a16="http://schemas.microsoft.com/office/drawing/2014/main" id="{D082606E-82BF-252D-DD0A-DABCF5636570}"/>
              </a:ext>
            </a:extLst>
          </p:cNvPr>
          <p:cNvSpPr/>
          <p:nvPr/>
        </p:nvSpPr>
        <p:spPr>
          <a:xfrm>
            <a:off x="5943600" y="0"/>
            <a:ext cx="3200400" cy="1447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2" name="Rectangle 11">
            <a:extLst>
              <a:ext uri="{FF2B5EF4-FFF2-40B4-BE49-F238E27FC236}">
                <a16:creationId xmlns:a16="http://schemas.microsoft.com/office/drawing/2014/main" id="{E5DBF441-FE9A-5436-E950-7861A5A95E3E}"/>
              </a:ext>
            </a:extLst>
          </p:cNvPr>
          <p:cNvSpPr/>
          <p:nvPr/>
        </p:nvSpPr>
        <p:spPr>
          <a:xfrm>
            <a:off x="1447800" y="0"/>
            <a:ext cx="7696200" cy="12223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Rectangle 4">
            <a:extLst>
              <a:ext uri="{FF2B5EF4-FFF2-40B4-BE49-F238E27FC236}">
                <a16:creationId xmlns:a16="http://schemas.microsoft.com/office/drawing/2014/main" id="{6011CB18-D830-DB84-16BE-B44826261BD8}"/>
              </a:ext>
            </a:extLst>
          </p:cNvPr>
          <p:cNvSpPr/>
          <p:nvPr/>
        </p:nvSpPr>
        <p:spPr>
          <a:xfrm>
            <a:off x="1463675" y="1204913"/>
            <a:ext cx="7767638" cy="5680075"/>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p:txBody>
      </p:sp>
      <p:cxnSp>
        <p:nvCxnSpPr>
          <p:cNvPr id="9" name="Straight Connector 8">
            <a:extLst>
              <a:ext uri="{FF2B5EF4-FFF2-40B4-BE49-F238E27FC236}">
                <a16:creationId xmlns:a16="http://schemas.microsoft.com/office/drawing/2014/main" id="{9FC4600A-ED56-E206-8551-267C57EDB2A1}"/>
              </a:ext>
            </a:extLst>
          </p:cNvPr>
          <p:cNvCxnSpPr/>
          <p:nvPr/>
        </p:nvCxnSpPr>
        <p:spPr>
          <a:xfrm rot="5400000">
            <a:off x="-1981200" y="3429000"/>
            <a:ext cx="6858000"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87CBC21-7C96-C99B-068F-7E7508067C0A}"/>
              </a:ext>
            </a:extLst>
          </p:cNvPr>
          <p:cNvCxnSpPr>
            <a:cxnSpLocks/>
          </p:cNvCxnSpPr>
          <p:nvPr/>
        </p:nvCxnSpPr>
        <p:spPr>
          <a:xfrm flipH="1">
            <a:off x="-42863" y="1222375"/>
            <a:ext cx="9186863"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371" name="Title 13">
            <a:extLst>
              <a:ext uri="{FF2B5EF4-FFF2-40B4-BE49-F238E27FC236}">
                <a16:creationId xmlns:a16="http://schemas.microsoft.com/office/drawing/2014/main" id="{9C723C30-79D6-36E1-2F99-DA5EB0B05CD7}"/>
              </a:ext>
            </a:extLst>
          </p:cNvPr>
          <p:cNvSpPr>
            <a:spLocks noGrp="1"/>
          </p:cNvSpPr>
          <p:nvPr>
            <p:ph type="ctrTitle"/>
          </p:nvPr>
        </p:nvSpPr>
        <p:spPr>
          <a:xfrm>
            <a:off x="1752600" y="323850"/>
            <a:ext cx="5791200" cy="536575"/>
          </a:xfrm>
        </p:spPr>
        <p:txBody>
          <a:bodyPr/>
          <a:lstStyle/>
          <a:p>
            <a:pPr algn="l"/>
            <a:r>
              <a:rPr lang="en-US" altLang="en-US" sz="3600" b="1">
                <a:solidFill>
                  <a:schemeClr val="bg1"/>
                </a:solidFill>
                <a:latin typeface="Californian FB" panose="0207040306080B030204" pitchFamily="18" charset="77"/>
              </a:rPr>
              <a:t>A Fundraising Program:</a:t>
            </a:r>
          </a:p>
        </p:txBody>
      </p:sp>
      <p:grpSp>
        <p:nvGrpSpPr>
          <p:cNvPr id="15372" name="Group 28">
            <a:extLst>
              <a:ext uri="{FF2B5EF4-FFF2-40B4-BE49-F238E27FC236}">
                <a16:creationId xmlns:a16="http://schemas.microsoft.com/office/drawing/2014/main" id="{B3F128D4-B296-E5D1-9021-997DCCB6FCDA}"/>
              </a:ext>
            </a:extLst>
          </p:cNvPr>
          <p:cNvGrpSpPr>
            <a:grpSpLocks/>
          </p:cNvGrpSpPr>
          <p:nvPr/>
        </p:nvGrpSpPr>
        <p:grpSpPr bwMode="auto">
          <a:xfrm>
            <a:off x="4598988" y="1981200"/>
            <a:ext cx="4164012" cy="3886200"/>
            <a:chOff x="5029200" y="2743200"/>
            <a:chExt cx="3962400" cy="3625850"/>
          </a:xfrm>
        </p:grpSpPr>
        <p:grpSp>
          <p:nvGrpSpPr>
            <p:cNvPr id="15376" name="Group 25">
              <a:extLst>
                <a:ext uri="{FF2B5EF4-FFF2-40B4-BE49-F238E27FC236}">
                  <a16:creationId xmlns:a16="http://schemas.microsoft.com/office/drawing/2014/main" id="{B04C3434-DF6C-423F-69C4-258637352110}"/>
                </a:ext>
              </a:extLst>
            </p:cNvPr>
            <p:cNvGrpSpPr>
              <a:grpSpLocks/>
            </p:cNvGrpSpPr>
            <p:nvPr/>
          </p:nvGrpSpPr>
          <p:grpSpPr bwMode="auto">
            <a:xfrm>
              <a:off x="5029200" y="2743200"/>
              <a:ext cx="3962400" cy="2971800"/>
              <a:chOff x="4140200" y="2565400"/>
              <a:chExt cx="4752975" cy="3024188"/>
            </a:xfrm>
          </p:grpSpPr>
          <p:sp>
            <p:nvSpPr>
              <p:cNvPr id="15378" name="AutoShape 19">
                <a:extLst>
                  <a:ext uri="{FF2B5EF4-FFF2-40B4-BE49-F238E27FC236}">
                    <a16:creationId xmlns:a16="http://schemas.microsoft.com/office/drawing/2014/main" id="{F015425C-7E7D-B6E4-D768-ECAAB56A0326}"/>
                  </a:ext>
                </a:extLst>
              </p:cNvPr>
              <p:cNvSpPr>
                <a:spLocks noChangeArrowheads="1"/>
              </p:cNvSpPr>
              <p:nvPr/>
            </p:nvSpPr>
            <p:spPr bwMode="auto">
              <a:xfrm>
                <a:off x="4140200" y="2565400"/>
                <a:ext cx="4752975" cy="3024188"/>
              </a:xfrm>
              <a:prstGeom prst="triangle">
                <a:avLst>
                  <a:gd name="adj" fmla="val 50000"/>
                </a:avLst>
              </a:prstGeom>
              <a:solidFill>
                <a:srgbClr val="99CC00">
                  <a:alpha val="52940"/>
                </a:srgbClr>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1800">
                  <a:latin typeface="Arial" panose="020B0604020202020204" pitchFamily="34" charset="0"/>
                </a:endParaRPr>
              </a:p>
            </p:txBody>
          </p:sp>
          <p:sp>
            <p:nvSpPr>
              <p:cNvPr id="15379" name="Text Box 21">
                <a:extLst>
                  <a:ext uri="{FF2B5EF4-FFF2-40B4-BE49-F238E27FC236}">
                    <a16:creationId xmlns:a16="http://schemas.microsoft.com/office/drawing/2014/main" id="{F7E47390-F88B-DF66-0C83-3A0C1853CD8D}"/>
                  </a:ext>
                </a:extLst>
              </p:cNvPr>
              <p:cNvSpPr txBox="1">
                <a:spLocks noChangeArrowheads="1"/>
              </p:cNvSpPr>
              <p:nvPr/>
            </p:nvSpPr>
            <p:spPr bwMode="auto">
              <a:xfrm>
                <a:off x="4911725" y="5100638"/>
                <a:ext cx="32607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600" b="1">
                    <a:latin typeface="Arial" panose="020B0604020202020204" pitchFamily="34" charset="0"/>
                  </a:rPr>
                  <a:t>Events</a:t>
                </a:r>
              </a:p>
            </p:txBody>
          </p:sp>
          <p:sp>
            <p:nvSpPr>
              <p:cNvPr id="15380" name="Text Box 22">
                <a:extLst>
                  <a:ext uri="{FF2B5EF4-FFF2-40B4-BE49-F238E27FC236}">
                    <a16:creationId xmlns:a16="http://schemas.microsoft.com/office/drawing/2014/main" id="{987DC248-DB19-F0B2-7C20-8AA1C739FBD7}"/>
                  </a:ext>
                </a:extLst>
              </p:cNvPr>
              <p:cNvSpPr txBox="1">
                <a:spLocks noChangeArrowheads="1"/>
              </p:cNvSpPr>
              <p:nvPr/>
            </p:nvSpPr>
            <p:spPr bwMode="auto">
              <a:xfrm>
                <a:off x="4932363" y="4581525"/>
                <a:ext cx="3260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600" b="1">
                    <a:latin typeface="Arial" panose="020B0604020202020204" pitchFamily="34" charset="0"/>
                  </a:rPr>
                  <a:t>Annual Fund</a:t>
                </a:r>
                <a:r>
                  <a:rPr lang="en-US" altLang="en-US" sz="2000">
                    <a:latin typeface="Arial" panose="020B0604020202020204" pitchFamily="34" charset="0"/>
                  </a:rPr>
                  <a:t> </a:t>
                </a:r>
              </a:p>
            </p:txBody>
          </p:sp>
          <p:sp>
            <p:nvSpPr>
              <p:cNvPr id="15381" name="Text Box 23">
                <a:extLst>
                  <a:ext uri="{FF2B5EF4-FFF2-40B4-BE49-F238E27FC236}">
                    <a16:creationId xmlns:a16="http://schemas.microsoft.com/office/drawing/2014/main" id="{2E5C1145-CA33-FB73-BE3D-FE1E3F2205B5}"/>
                  </a:ext>
                </a:extLst>
              </p:cNvPr>
              <p:cNvSpPr txBox="1">
                <a:spLocks noChangeArrowheads="1"/>
              </p:cNvSpPr>
              <p:nvPr/>
            </p:nvSpPr>
            <p:spPr bwMode="auto">
              <a:xfrm>
                <a:off x="4911725" y="4005263"/>
                <a:ext cx="3260725" cy="321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600" b="1" dirty="0">
                    <a:latin typeface="Arial" panose="020B0604020202020204" pitchFamily="34" charset="0"/>
                  </a:rPr>
                  <a:t>Major Gifts/Projects</a:t>
                </a:r>
              </a:p>
            </p:txBody>
          </p:sp>
          <p:sp>
            <p:nvSpPr>
              <p:cNvPr id="15382" name="Text Box 24">
                <a:extLst>
                  <a:ext uri="{FF2B5EF4-FFF2-40B4-BE49-F238E27FC236}">
                    <a16:creationId xmlns:a16="http://schemas.microsoft.com/office/drawing/2014/main" id="{B17DECFC-9563-0350-A37E-F6C3D76EA16F}"/>
                  </a:ext>
                </a:extLst>
              </p:cNvPr>
              <p:cNvSpPr txBox="1">
                <a:spLocks noChangeArrowheads="1"/>
              </p:cNvSpPr>
              <p:nvPr/>
            </p:nvSpPr>
            <p:spPr bwMode="auto">
              <a:xfrm>
                <a:off x="5292725" y="3232150"/>
                <a:ext cx="244792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600" b="1" dirty="0">
                    <a:latin typeface="Arial" panose="020B0604020202020204" pitchFamily="34" charset="0"/>
                  </a:rPr>
                  <a:t>Legacy or Endowments</a:t>
                </a:r>
              </a:p>
            </p:txBody>
          </p:sp>
          <p:sp>
            <p:nvSpPr>
              <p:cNvPr id="15383" name="Line 25">
                <a:extLst>
                  <a:ext uri="{FF2B5EF4-FFF2-40B4-BE49-F238E27FC236}">
                    <a16:creationId xmlns:a16="http://schemas.microsoft.com/office/drawing/2014/main" id="{E5B44694-5E5B-CBE1-7DF7-52AFD8EBCD44}"/>
                  </a:ext>
                </a:extLst>
              </p:cNvPr>
              <p:cNvSpPr>
                <a:spLocks noChangeShapeType="1"/>
              </p:cNvSpPr>
              <p:nvPr/>
            </p:nvSpPr>
            <p:spPr bwMode="auto">
              <a:xfrm>
                <a:off x="5435600" y="3933825"/>
                <a:ext cx="216058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84" name="Line 26">
                <a:extLst>
                  <a:ext uri="{FF2B5EF4-FFF2-40B4-BE49-F238E27FC236}">
                    <a16:creationId xmlns:a16="http://schemas.microsoft.com/office/drawing/2014/main" id="{D15CEAE8-A697-8B47-EB1E-62203BBA820E}"/>
                  </a:ext>
                </a:extLst>
              </p:cNvPr>
              <p:cNvSpPr>
                <a:spLocks noChangeShapeType="1"/>
              </p:cNvSpPr>
              <p:nvPr/>
            </p:nvSpPr>
            <p:spPr bwMode="auto">
              <a:xfrm>
                <a:off x="5003800" y="4508500"/>
                <a:ext cx="302418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85" name="Line 27">
                <a:extLst>
                  <a:ext uri="{FF2B5EF4-FFF2-40B4-BE49-F238E27FC236}">
                    <a16:creationId xmlns:a16="http://schemas.microsoft.com/office/drawing/2014/main" id="{A44A87C7-C69F-634D-E07F-33B49F759690}"/>
                  </a:ext>
                </a:extLst>
              </p:cNvPr>
              <p:cNvSpPr>
                <a:spLocks noChangeShapeType="1"/>
              </p:cNvSpPr>
              <p:nvPr/>
            </p:nvSpPr>
            <p:spPr bwMode="auto">
              <a:xfrm>
                <a:off x="4572000" y="5013325"/>
                <a:ext cx="388778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5377" name="Rectangle 17">
              <a:extLst>
                <a:ext uri="{FF2B5EF4-FFF2-40B4-BE49-F238E27FC236}">
                  <a16:creationId xmlns:a16="http://schemas.microsoft.com/office/drawing/2014/main" id="{AF23ECE0-F95F-9AFF-1E5C-C4C262C57068}"/>
                </a:ext>
              </a:extLst>
            </p:cNvPr>
            <p:cNvSpPr>
              <a:spLocks noChangeArrowheads="1"/>
            </p:cNvSpPr>
            <p:nvPr/>
          </p:nvSpPr>
          <p:spPr bwMode="auto">
            <a:xfrm>
              <a:off x="5029200" y="5791200"/>
              <a:ext cx="3962400" cy="577850"/>
            </a:xfrm>
            <a:prstGeom prst="rect">
              <a:avLst/>
            </a:prstGeom>
            <a:solidFill>
              <a:srgbClr val="7E8AAC"/>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400">
                  <a:solidFill>
                    <a:schemeClr val="bg1"/>
                  </a:solidFill>
                  <a:latin typeface="Arial" panose="020B0604020202020204" pitchFamily="34" charset="0"/>
                </a:rPr>
                <a:t>Communications</a:t>
              </a:r>
            </a:p>
          </p:txBody>
        </p:sp>
      </p:grpSp>
      <p:cxnSp>
        <p:nvCxnSpPr>
          <p:cNvPr id="7" name="Straight Arrow Connector 6">
            <a:extLst>
              <a:ext uri="{FF2B5EF4-FFF2-40B4-BE49-F238E27FC236}">
                <a16:creationId xmlns:a16="http://schemas.microsoft.com/office/drawing/2014/main" id="{257EE947-AC71-23AE-3DC9-38B3E9E2F7EC}"/>
              </a:ext>
            </a:extLst>
          </p:cNvPr>
          <p:cNvCxnSpPr/>
          <p:nvPr/>
        </p:nvCxnSpPr>
        <p:spPr>
          <a:xfrm flipV="1">
            <a:off x="8991600" y="1981200"/>
            <a:ext cx="0" cy="3184525"/>
          </a:xfrm>
          <a:prstGeom prst="straightConnector1">
            <a:avLst/>
          </a:prstGeom>
          <a:ln w="120650">
            <a:tailEnd type="triangle"/>
          </a:ln>
        </p:spPr>
        <p:style>
          <a:lnRef idx="1">
            <a:schemeClr val="accent1"/>
          </a:lnRef>
          <a:fillRef idx="0">
            <a:schemeClr val="accent1"/>
          </a:fillRef>
          <a:effectRef idx="0">
            <a:schemeClr val="accent1"/>
          </a:effectRef>
          <a:fontRef idx="minor">
            <a:schemeClr val="tx1"/>
          </a:fontRef>
        </p:style>
      </p:cxnSp>
      <p:sp>
        <p:nvSpPr>
          <p:cNvPr id="15374" name="TextBox 10">
            <a:extLst>
              <a:ext uri="{FF2B5EF4-FFF2-40B4-BE49-F238E27FC236}">
                <a16:creationId xmlns:a16="http://schemas.microsoft.com/office/drawing/2014/main" id="{78E187CE-C236-EF83-0B6C-7FF183035443}"/>
              </a:ext>
            </a:extLst>
          </p:cNvPr>
          <p:cNvSpPr txBox="1">
            <a:spLocks noChangeArrowheads="1"/>
          </p:cNvSpPr>
          <p:nvPr/>
        </p:nvSpPr>
        <p:spPr bwMode="auto">
          <a:xfrm flipH="1">
            <a:off x="8156575" y="1981200"/>
            <a:ext cx="50482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CA" altLang="en-US" sz="4400" b="1">
                <a:solidFill>
                  <a:srgbClr val="0070C0"/>
                </a:solidFill>
                <a:latin typeface="Arial" panose="020B0604020202020204" pitchFamily="34" charset="0"/>
              </a:rPr>
              <a:t>$</a:t>
            </a:r>
          </a:p>
        </p:txBody>
      </p:sp>
      <p:sp>
        <p:nvSpPr>
          <p:cNvPr id="15375" name="TextBox 1">
            <a:extLst>
              <a:ext uri="{FF2B5EF4-FFF2-40B4-BE49-F238E27FC236}">
                <a16:creationId xmlns:a16="http://schemas.microsoft.com/office/drawing/2014/main" id="{04CE57C9-4990-3882-F90F-89D2B1EAB54F}"/>
              </a:ext>
            </a:extLst>
          </p:cNvPr>
          <p:cNvSpPr txBox="1">
            <a:spLocks noChangeArrowheads="1"/>
          </p:cNvSpPr>
          <p:nvPr/>
        </p:nvSpPr>
        <p:spPr bwMode="auto">
          <a:xfrm>
            <a:off x="1752600" y="2986088"/>
            <a:ext cx="37544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CA" altLang="en-US" sz="2400">
                <a:latin typeface="Arial" panose="020B0604020202020204" pitchFamily="34" charset="0"/>
              </a:rPr>
              <a:t>Events form a foundation for further fundraising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C2ECD58-6DB0-3BBC-A3B4-6159F8C5D817}"/>
              </a:ext>
            </a:extLst>
          </p:cNvPr>
          <p:cNvSpPr/>
          <p:nvPr/>
        </p:nvSpPr>
        <p:spPr>
          <a:xfrm>
            <a:off x="-42863" y="1247775"/>
            <a:ext cx="1490663" cy="5610225"/>
          </a:xfrm>
          <a:prstGeom prst="rect">
            <a:avLst/>
          </a:prstGeom>
          <a:solidFill>
            <a:srgbClr val="9FA8C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 name="Rectangle 16">
            <a:extLst>
              <a:ext uri="{FF2B5EF4-FFF2-40B4-BE49-F238E27FC236}">
                <a16:creationId xmlns:a16="http://schemas.microsoft.com/office/drawing/2014/main" id="{12AB1F39-D90E-E2A8-A1A7-56D92EB12B2B}"/>
              </a:ext>
            </a:extLst>
          </p:cNvPr>
          <p:cNvSpPr/>
          <p:nvPr/>
        </p:nvSpPr>
        <p:spPr>
          <a:xfrm>
            <a:off x="5943600" y="0"/>
            <a:ext cx="3200400" cy="1447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2" name="Rectangle 11">
            <a:extLst>
              <a:ext uri="{FF2B5EF4-FFF2-40B4-BE49-F238E27FC236}">
                <a16:creationId xmlns:a16="http://schemas.microsoft.com/office/drawing/2014/main" id="{0852C363-E41B-278F-75F1-04F41F38DE14}"/>
              </a:ext>
            </a:extLst>
          </p:cNvPr>
          <p:cNvSpPr/>
          <p:nvPr/>
        </p:nvSpPr>
        <p:spPr>
          <a:xfrm>
            <a:off x="1447800" y="0"/>
            <a:ext cx="7696200" cy="12223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Rectangle 4">
            <a:extLst>
              <a:ext uri="{FF2B5EF4-FFF2-40B4-BE49-F238E27FC236}">
                <a16:creationId xmlns:a16="http://schemas.microsoft.com/office/drawing/2014/main" id="{8249C853-AE47-AF25-8658-682CD4A0C7FE}"/>
              </a:ext>
            </a:extLst>
          </p:cNvPr>
          <p:cNvSpPr/>
          <p:nvPr/>
        </p:nvSpPr>
        <p:spPr>
          <a:xfrm>
            <a:off x="1490663" y="1247775"/>
            <a:ext cx="7769225" cy="5610225"/>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a:p>
            <a:pPr algn="ctr" eaLnBrk="1" fontAlgn="auto" hangingPunct="1">
              <a:spcBef>
                <a:spcPts val="0"/>
              </a:spcBef>
              <a:spcAft>
                <a:spcPts val="0"/>
              </a:spcAft>
              <a:defRPr/>
            </a:pPr>
            <a:endParaRPr lang="en-US" dirty="0"/>
          </a:p>
        </p:txBody>
      </p:sp>
      <p:cxnSp>
        <p:nvCxnSpPr>
          <p:cNvPr id="9" name="Straight Connector 8">
            <a:extLst>
              <a:ext uri="{FF2B5EF4-FFF2-40B4-BE49-F238E27FC236}">
                <a16:creationId xmlns:a16="http://schemas.microsoft.com/office/drawing/2014/main" id="{5A81C124-2279-3892-8568-20360F1C3C30}"/>
              </a:ext>
            </a:extLst>
          </p:cNvPr>
          <p:cNvCxnSpPr/>
          <p:nvPr/>
        </p:nvCxnSpPr>
        <p:spPr>
          <a:xfrm rot="5400000">
            <a:off x="-1981200" y="3429000"/>
            <a:ext cx="6858000"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140F32D-ED94-4D97-F2B3-999138176624}"/>
              </a:ext>
            </a:extLst>
          </p:cNvPr>
          <p:cNvCxnSpPr>
            <a:cxnSpLocks/>
          </p:cNvCxnSpPr>
          <p:nvPr/>
        </p:nvCxnSpPr>
        <p:spPr>
          <a:xfrm flipH="1">
            <a:off x="-42863" y="1222375"/>
            <a:ext cx="9186863"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7419" name="Title 13">
            <a:extLst>
              <a:ext uri="{FF2B5EF4-FFF2-40B4-BE49-F238E27FC236}">
                <a16:creationId xmlns:a16="http://schemas.microsoft.com/office/drawing/2014/main" id="{7C750EC1-1BC6-01C6-51F5-568BAF1650A2}"/>
              </a:ext>
            </a:extLst>
          </p:cNvPr>
          <p:cNvSpPr txBox="1">
            <a:spLocks/>
          </p:cNvSpPr>
          <p:nvPr/>
        </p:nvSpPr>
        <p:spPr bwMode="auto">
          <a:xfrm>
            <a:off x="1654175" y="369888"/>
            <a:ext cx="5791200"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3600" b="1">
                <a:solidFill>
                  <a:schemeClr val="bg1"/>
                </a:solidFill>
                <a:latin typeface="Californian FB" panose="0207040306080B030204" pitchFamily="18" charset="77"/>
              </a:rPr>
              <a:t>Event Fundraising:</a:t>
            </a:r>
          </a:p>
        </p:txBody>
      </p:sp>
      <p:graphicFrame>
        <p:nvGraphicFramePr>
          <p:cNvPr id="23" name="Table 22">
            <a:extLst>
              <a:ext uri="{FF2B5EF4-FFF2-40B4-BE49-F238E27FC236}">
                <a16:creationId xmlns:a16="http://schemas.microsoft.com/office/drawing/2014/main" id="{C6036F17-9476-ED27-F071-F075E6D11AD3}"/>
              </a:ext>
            </a:extLst>
          </p:cNvPr>
          <p:cNvGraphicFramePr>
            <a:graphicFrameLocks noGrp="1"/>
          </p:cNvGraphicFramePr>
          <p:nvPr>
            <p:extLst>
              <p:ext uri="{D42A27DB-BD31-4B8C-83A1-F6EECF244321}">
                <p14:modId xmlns:p14="http://schemas.microsoft.com/office/powerpoint/2010/main" val="134661947"/>
              </p:ext>
            </p:extLst>
          </p:nvPr>
        </p:nvGraphicFramePr>
        <p:xfrm>
          <a:off x="1665288" y="2470150"/>
          <a:ext cx="7261226" cy="2736849"/>
        </p:xfrm>
        <a:graphic>
          <a:graphicData uri="http://schemas.openxmlformats.org/drawingml/2006/table">
            <a:tbl>
              <a:tblPr firstRow="1" bandRow="1">
                <a:tableStyleId>{5C22544A-7EE6-4342-B048-85BDC9FD1C3A}</a:tableStyleId>
              </a:tblPr>
              <a:tblGrid>
                <a:gridCol w="3630613">
                  <a:extLst>
                    <a:ext uri="{9D8B030D-6E8A-4147-A177-3AD203B41FA5}">
                      <a16:colId xmlns:a16="http://schemas.microsoft.com/office/drawing/2014/main" val="20000"/>
                    </a:ext>
                  </a:extLst>
                </a:gridCol>
                <a:gridCol w="3630613">
                  <a:extLst>
                    <a:ext uri="{9D8B030D-6E8A-4147-A177-3AD203B41FA5}">
                      <a16:colId xmlns:a16="http://schemas.microsoft.com/office/drawing/2014/main" val="20001"/>
                    </a:ext>
                  </a:extLst>
                </a:gridCol>
              </a:tblGrid>
              <a:tr h="472317">
                <a:tc>
                  <a:txBody>
                    <a:bodyPr/>
                    <a:lstStyle/>
                    <a:p>
                      <a:r>
                        <a:rPr lang="en-US" sz="1800" dirty="0"/>
                        <a:t>PROS</a:t>
                      </a:r>
                    </a:p>
                  </a:txBody>
                  <a:tcPr marL="91447" marR="91447" marT="45734" marB="45734"/>
                </a:tc>
                <a:tc>
                  <a:txBody>
                    <a:bodyPr/>
                    <a:lstStyle/>
                    <a:p>
                      <a:r>
                        <a:rPr lang="en-US" sz="1800" dirty="0"/>
                        <a:t>CONS</a:t>
                      </a:r>
                    </a:p>
                  </a:txBody>
                  <a:tcPr marL="91447" marR="91447" marT="45734" marB="45734"/>
                </a:tc>
                <a:extLst>
                  <a:ext uri="{0D108BD9-81ED-4DB2-BD59-A6C34878D82A}">
                    <a16:rowId xmlns:a16="http://schemas.microsoft.com/office/drawing/2014/main" val="10000"/>
                  </a:ext>
                </a:extLst>
              </a:tr>
              <a:tr h="504667">
                <a:tc>
                  <a:txBody>
                    <a:bodyPr/>
                    <a:lstStyle/>
                    <a:p>
                      <a:r>
                        <a:rPr lang="en-US" sz="2000" dirty="0">
                          <a:solidFill>
                            <a:srgbClr val="820000"/>
                          </a:solidFill>
                        </a:rPr>
                        <a:t>Good</a:t>
                      </a:r>
                      <a:r>
                        <a:rPr lang="en-US" sz="2000" baseline="0" dirty="0">
                          <a:solidFill>
                            <a:srgbClr val="820000"/>
                          </a:solidFill>
                        </a:rPr>
                        <a:t> for friend-raising </a:t>
                      </a:r>
                      <a:endParaRPr lang="en-US" sz="2000" i="1" dirty="0">
                        <a:solidFill>
                          <a:srgbClr val="820000"/>
                        </a:solidFill>
                      </a:endParaRPr>
                    </a:p>
                  </a:txBody>
                  <a:tcPr marL="91447" marR="91447" marT="45734" marB="45734"/>
                </a:tc>
                <a:tc>
                  <a:txBody>
                    <a:bodyPr/>
                    <a:lstStyle/>
                    <a:p>
                      <a:r>
                        <a:rPr lang="en-US" sz="2000" dirty="0">
                          <a:solidFill>
                            <a:srgbClr val="820000"/>
                          </a:solidFill>
                        </a:rPr>
                        <a:t>Not always</a:t>
                      </a:r>
                      <a:r>
                        <a:rPr lang="en-US" sz="2000" baseline="0" dirty="0">
                          <a:solidFill>
                            <a:srgbClr val="820000"/>
                          </a:solidFill>
                        </a:rPr>
                        <a:t> good fundraising</a:t>
                      </a:r>
                      <a:endParaRPr lang="en-US" sz="2000" i="1" dirty="0">
                        <a:solidFill>
                          <a:srgbClr val="820000"/>
                        </a:solidFill>
                      </a:endParaRPr>
                    </a:p>
                  </a:txBody>
                  <a:tcPr marL="91447" marR="91447" marT="45734" marB="45734"/>
                </a:tc>
                <a:extLst>
                  <a:ext uri="{0D108BD9-81ED-4DB2-BD59-A6C34878D82A}">
                    <a16:rowId xmlns:a16="http://schemas.microsoft.com/office/drawing/2014/main" val="10001"/>
                  </a:ext>
                </a:extLst>
              </a:tr>
              <a:tr h="472317">
                <a:tc>
                  <a:txBody>
                    <a:bodyPr/>
                    <a:lstStyle/>
                    <a:p>
                      <a:pPr>
                        <a:buFont typeface="Arial" pitchFamily="34" charset="0"/>
                        <a:buChar char="•"/>
                      </a:pPr>
                      <a:r>
                        <a:rPr lang="en-US" sz="1800" dirty="0"/>
                        <a:t> Can attract</a:t>
                      </a:r>
                      <a:r>
                        <a:rPr lang="en-US" sz="1800" baseline="0" dirty="0"/>
                        <a:t> new friends</a:t>
                      </a:r>
                      <a:endParaRPr lang="en-US" sz="1800" dirty="0"/>
                    </a:p>
                  </a:txBody>
                  <a:tcPr marL="91447" marR="91447" marT="45734" marB="45734"/>
                </a:tc>
                <a:tc>
                  <a:txBody>
                    <a:bodyPr/>
                    <a:lstStyle/>
                    <a:p>
                      <a:pPr>
                        <a:buFont typeface="Arial" pitchFamily="34" charset="0"/>
                        <a:buChar char="•"/>
                      </a:pPr>
                      <a:r>
                        <a:rPr lang="en-US" sz="1800" dirty="0">
                          <a:solidFill>
                            <a:schemeClr val="tx1"/>
                          </a:solidFill>
                        </a:rPr>
                        <a:t> </a:t>
                      </a:r>
                      <a:r>
                        <a:rPr lang="en-US" sz="1800" dirty="0" err="1">
                          <a:solidFill>
                            <a:schemeClr val="tx1"/>
                          </a:solidFill>
                        </a:rPr>
                        <a:t>Labour</a:t>
                      </a:r>
                      <a:r>
                        <a:rPr lang="en-US" sz="1800" dirty="0">
                          <a:solidFill>
                            <a:schemeClr val="tx1"/>
                          </a:solidFill>
                        </a:rPr>
                        <a:t> intensive</a:t>
                      </a:r>
                    </a:p>
                  </a:txBody>
                  <a:tcPr marL="91447" marR="91447" marT="45734" marB="45734"/>
                </a:tc>
                <a:extLst>
                  <a:ext uri="{0D108BD9-81ED-4DB2-BD59-A6C34878D82A}">
                    <a16:rowId xmlns:a16="http://schemas.microsoft.com/office/drawing/2014/main" val="10002"/>
                  </a:ext>
                </a:extLst>
              </a:tr>
              <a:tr h="472317">
                <a:tc>
                  <a:txBody>
                    <a:bodyPr/>
                    <a:lstStyle/>
                    <a:p>
                      <a:pPr>
                        <a:buFont typeface="Arial" pitchFamily="34" charset="0"/>
                        <a:buChar char="•"/>
                      </a:pPr>
                      <a:r>
                        <a:rPr lang="en-US" sz="1800" dirty="0"/>
                        <a:t> Increases profile </a:t>
                      </a:r>
                    </a:p>
                  </a:txBody>
                  <a:tcPr marL="91447" marR="91447" marT="45734" marB="45734"/>
                </a:tc>
                <a:tc>
                  <a:txBody>
                    <a:bodyPr/>
                    <a:lstStyle/>
                    <a:p>
                      <a:pPr>
                        <a:buFont typeface="Arial" pitchFamily="34" charset="0"/>
                        <a:buChar char="•"/>
                      </a:pPr>
                      <a:r>
                        <a:rPr lang="en-US" sz="1800" dirty="0"/>
                        <a:t> A</a:t>
                      </a:r>
                      <a:r>
                        <a:rPr lang="en-US" sz="1800" baseline="0" dirty="0"/>
                        <a:t>ttendance dependent</a:t>
                      </a:r>
                      <a:endParaRPr lang="en-US" sz="1800" dirty="0"/>
                    </a:p>
                  </a:txBody>
                  <a:tcPr marL="91447" marR="91447" marT="45734" marB="45734"/>
                </a:tc>
                <a:extLst>
                  <a:ext uri="{0D108BD9-81ED-4DB2-BD59-A6C34878D82A}">
                    <a16:rowId xmlns:a16="http://schemas.microsoft.com/office/drawing/2014/main" val="10003"/>
                  </a:ext>
                </a:extLst>
              </a:tr>
              <a:tr h="815231">
                <a:tc>
                  <a:txBody>
                    <a:bodyPr/>
                    <a:lstStyle/>
                    <a:p>
                      <a:pPr>
                        <a:buFont typeface="Arial" pitchFamily="34" charset="0"/>
                        <a:buChar char="•"/>
                      </a:pPr>
                      <a:r>
                        <a:rPr lang="en-US" sz="1800" baseline="0" dirty="0"/>
                        <a:t> Can be organized by volunteers</a:t>
                      </a:r>
                      <a:endParaRPr lang="en-US" sz="1800" dirty="0"/>
                    </a:p>
                  </a:txBody>
                  <a:tcPr marL="91447" marR="91447" marT="45734" marB="45734"/>
                </a:tc>
                <a:tc>
                  <a:txBody>
                    <a:bodyPr/>
                    <a:lstStyle/>
                    <a:p>
                      <a:pPr>
                        <a:buFont typeface="Arial" pitchFamily="34" charset="0"/>
                        <a:buChar char="•"/>
                      </a:pPr>
                      <a:r>
                        <a:rPr lang="en-US" sz="1800" dirty="0"/>
                        <a:t> Low returns </a:t>
                      </a:r>
                    </a:p>
                  </a:txBody>
                  <a:tcPr marL="91447" marR="91447" marT="45734" marB="45734"/>
                </a:tc>
                <a:extLst>
                  <a:ext uri="{0D108BD9-81ED-4DB2-BD59-A6C34878D82A}">
                    <a16:rowId xmlns:a16="http://schemas.microsoft.com/office/drawing/2014/main" val="10004"/>
                  </a:ext>
                </a:extLst>
              </a:tr>
            </a:tbl>
          </a:graphicData>
        </a:graphic>
      </p:graphicFrame>
      <p:sp>
        <p:nvSpPr>
          <p:cNvPr id="17440" name="TextBox 23">
            <a:extLst>
              <a:ext uri="{FF2B5EF4-FFF2-40B4-BE49-F238E27FC236}">
                <a16:creationId xmlns:a16="http://schemas.microsoft.com/office/drawing/2014/main" id="{21386CA6-0650-5AD1-ACD6-2DF2A4F941F7}"/>
              </a:ext>
            </a:extLst>
          </p:cNvPr>
          <p:cNvSpPr txBox="1">
            <a:spLocks noChangeArrowheads="1"/>
          </p:cNvSpPr>
          <p:nvPr/>
        </p:nvSpPr>
        <p:spPr bwMode="auto">
          <a:xfrm>
            <a:off x="1654175" y="1817688"/>
            <a:ext cx="63468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CA" altLang="en-US" sz="2400" b="1" dirty="0">
                <a:solidFill>
                  <a:srgbClr val="820000"/>
                </a:solidFill>
                <a:latin typeface="Arial" panose="020B0604020202020204" pitchFamily="34" charset="0"/>
              </a:rPr>
              <a:t>A good first step in relationship building!</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8078</TotalTime>
  <Words>1113</Words>
  <Application>Microsoft Macintosh PowerPoint</Application>
  <PresentationFormat>On-screen Show (4:3)</PresentationFormat>
  <Paragraphs>333</Paragraphs>
  <Slides>19</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Californian FB</vt:lpstr>
      <vt:lpstr>Century Schoolbook</vt:lpstr>
      <vt:lpstr>Merriweather</vt:lpstr>
      <vt:lpstr>Times New Roman</vt:lpstr>
      <vt:lpstr>Office Theme</vt:lpstr>
      <vt:lpstr>PowerPoint Presentation</vt:lpstr>
      <vt:lpstr>Getting to know you…..</vt:lpstr>
      <vt:lpstr>Getting to know you…..</vt:lpstr>
      <vt:lpstr>Commonly observed</vt:lpstr>
      <vt:lpstr>PowerPoint Presentation</vt:lpstr>
      <vt:lpstr>Objectives of this session:</vt:lpstr>
      <vt:lpstr>Think of Fundraising as engagement:</vt:lpstr>
      <vt:lpstr>A Fundraising Program:</vt:lpstr>
      <vt:lpstr>PowerPoint Presentation</vt:lpstr>
      <vt:lpstr>10 Measures of Successful Events:</vt:lpstr>
      <vt:lpstr>PowerPoint Presentation</vt:lpstr>
      <vt:lpstr>PowerPoint Presentation</vt:lpstr>
      <vt:lpstr>…and then a happy accident</vt:lpstr>
      <vt:lpstr>AGM Special Guests</vt:lpstr>
      <vt:lpstr>Growing Beyond Events:</vt:lpstr>
      <vt:lpstr>How to ask for support</vt:lpstr>
      <vt:lpstr>10 Roles for Board Members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Heart Home  Study Findings</dc:title>
  <dc:creator>Jennifer Bolt</dc:creator>
  <cp:lastModifiedBy>Jennifer Bolt</cp:lastModifiedBy>
  <cp:revision>103</cp:revision>
  <cp:lastPrinted>2024-05-14T18:42:07Z</cp:lastPrinted>
  <dcterms:created xsi:type="dcterms:W3CDTF">2009-09-25T14:52:51Z</dcterms:created>
  <dcterms:modified xsi:type="dcterms:W3CDTF">2024-05-15T12:17:15Z</dcterms:modified>
</cp:coreProperties>
</file>